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7" r:id="rId2"/>
    <p:sldId id="258" r:id="rId3"/>
    <p:sldId id="259" r:id="rId4"/>
    <p:sldId id="260" r:id="rId5"/>
    <p:sldId id="261" r:id="rId6"/>
    <p:sldId id="262" r:id="rId7"/>
    <p:sldId id="271" r:id="rId8"/>
    <p:sldId id="272" r:id="rId9"/>
    <p:sldId id="273" r:id="rId10"/>
    <p:sldId id="275" r:id="rId11"/>
    <p:sldId id="274" r:id="rId12"/>
    <p:sldId id="269" r:id="rId13"/>
    <p:sldId id="265" r:id="rId14"/>
    <p:sldId id="266" r:id="rId15"/>
    <p:sldId id="267" r:id="rId16"/>
    <p:sldId id="268" r:id="rId17"/>
    <p:sldId id="264" r:id="rId18"/>
    <p:sldId id="270" r:id="rId19"/>
    <p:sldId id="277" r:id="rId20"/>
    <p:sldId id="279" r:id="rId21"/>
    <p:sldId id="278" r:id="rId22"/>
    <p:sldId id="280" r:id="rId23"/>
    <p:sldId id="281" r:id="rId24"/>
    <p:sldId id="282" r:id="rId25"/>
    <p:sldId id="283" r:id="rId26"/>
    <p:sldId id="27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901" autoAdjust="0"/>
    <p:restoredTop sz="93528" autoAdjust="0"/>
  </p:normalViewPr>
  <p:slideViewPr>
    <p:cSldViewPr snapToGrid="0">
      <p:cViewPr>
        <p:scale>
          <a:sx n="55" d="100"/>
          <a:sy n="55" d="100"/>
        </p:scale>
        <p:origin x="1002" y="1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6BE2AF-EEAA-4A23-B465-43D03702A8F1}" type="datetimeFigureOut">
              <a:rPr lang="en-IN" smtClean="0"/>
              <a:t>20-12-2023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48ADF2-184D-41E5-8CD5-460347DD338F}" type="slidenum">
              <a:rPr lang="en-IN" smtClean="0"/>
              <a:t>‹#›</a:t>
            </a:fld>
            <a:endParaRPr lang="en-IN"/>
          </a:p>
        </p:txBody>
      </p:sp>
    </p:spTree>
    <p:extLst>
      <p:ext uri="{BB962C8B-B14F-4D97-AF65-F5344CB8AC3E}">
        <p14:creationId xmlns:p14="http://schemas.microsoft.com/office/powerpoint/2010/main" val="4158699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D48ADF2-184D-41E5-8CD5-460347DD338F}" type="slidenum">
              <a:rPr lang="en-IN" smtClean="0"/>
              <a:t>2</a:t>
            </a:fld>
            <a:endParaRPr lang="en-IN"/>
          </a:p>
        </p:txBody>
      </p:sp>
    </p:spTree>
    <p:extLst>
      <p:ext uri="{BB962C8B-B14F-4D97-AF65-F5344CB8AC3E}">
        <p14:creationId xmlns:p14="http://schemas.microsoft.com/office/powerpoint/2010/main" val="2100372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7BC08-844C-A70C-A9B5-AAC3F4AFA2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CE574A8-8302-5340-E396-A699239916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3376731-1DD9-D9F6-F7B8-D7F0F537143D}"/>
              </a:ext>
            </a:extLst>
          </p:cNvPr>
          <p:cNvSpPr>
            <a:spLocks noGrp="1"/>
          </p:cNvSpPr>
          <p:nvPr>
            <p:ph type="dt" sz="half" idx="10"/>
          </p:nvPr>
        </p:nvSpPr>
        <p:spPr/>
        <p:txBody>
          <a:bodyPr/>
          <a:lstStyle/>
          <a:p>
            <a:fld id="{9E64EB45-5559-46C3-B149-AAAC01AE50F8}" type="datetimeFigureOut">
              <a:rPr lang="en-IN" smtClean="0"/>
              <a:t>20-12-2023</a:t>
            </a:fld>
            <a:endParaRPr lang="en-IN"/>
          </a:p>
        </p:txBody>
      </p:sp>
      <p:sp>
        <p:nvSpPr>
          <p:cNvPr id="5" name="Footer Placeholder 4">
            <a:extLst>
              <a:ext uri="{FF2B5EF4-FFF2-40B4-BE49-F238E27FC236}">
                <a16:creationId xmlns:a16="http://schemas.microsoft.com/office/drawing/2014/main" id="{1C83D015-94B8-7A8B-E06D-46020F44C63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5F806D9-F898-7EEA-098D-BD3EDBB13ACD}"/>
              </a:ext>
            </a:extLst>
          </p:cNvPr>
          <p:cNvSpPr>
            <a:spLocks noGrp="1"/>
          </p:cNvSpPr>
          <p:nvPr>
            <p:ph type="sldNum" sz="quarter" idx="12"/>
          </p:nvPr>
        </p:nvSpPr>
        <p:spPr/>
        <p:txBody>
          <a:bodyPr/>
          <a:lstStyle/>
          <a:p>
            <a:fld id="{ACAF396E-B1DE-4041-B9CD-D9D0B4EE14DF}" type="slidenum">
              <a:rPr lang="en-IN" smtClean="0"/>
              <a:t>‹#›</a:t>
            </a:fld>
            <a:endParaRPr lang="en-IN"/>
          </a:p>
        </p:txBody>
      </p:sp>
    </p:spTree>
    <p:extLst>
      <p:ext uri="{BB962C8B-B14F-4D97-AF65-F5344CB8AC3E}">
        <p14:creationId xmlns:p14="http://schemas.microsoft.com/office/powerpoint/2010/main" val="584364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6BA61-604E-E8BF-DEB0-510FB908122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D0F1B14-DFAF-8121-3AB3-919127BFF6A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16A9A9E-7A84-B144-B34B-8D4E763C31F2}"/>
              </a:ext>
            </a:extLst>
          </p:cNvPr>
          <p:cNvSpPr>
            <a:spLocks noGrp="1"/>
          </p:cNvSpPr>
          <p:nvPr>
            <p:ph type="dt" sz="half" idx="10"/>
          </p:nvPr>
        </p:nvSpPr>
        <p:spPr/>
        <p:txBody>
          <a:bodyPr/>
          <a:lstStyle/>
          <a:p>
            <a:fld id="{9E64EB45-5559-46C3-B149-AAAC01AE50F8}" type="datetimeFigureOut">
              <a:rPr lang="en-IN" smtClean="0"/>
              <a:t>20-12-2023</a:t>
            </a:fld>
            <a:endParaRPr lang="en-IN"/>
          </a:p>
        </p:txBody>
      </p:sp>
      <p:sp>
        <p:nvSpPr>
          <p:cNvPr id="5" name="Footer Placeholder 4">
            <a:extLst>
              <a:ext uri="{FF2B5EF4-FFF2-40B4-BE49-F238E27FC236}">
                <a16:creationId xmlns:a16="http://schemas.microsoft.com/office/drawing/2014/main" id="{D8933F62-EAB5-1D30-E7A9-C4D96B250BF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435206E-49B8-A2A7-A857-2EF0A6662AF2}"/>
              </a:ext>
            </a:extLst>
          </p:cNvPr>
          <p:cNvSpPr>
            <a:spLocks noGrp="1"/>
          </p:cNvSpPr>
          <p:nvPr>
            <p:ph type="sldNum" sz="quarter" idx="12"/>
          </p:nvPr>
        </p:nvSpPr>
        <p:spPr/>
        <p:txBody>
          <a:bodyPr/>
          <a:lstStyle/>
          <a:p>
            <a:fld id="{ACAF396E-B1DE-4041-B9CD-D9D0B4EE14DF}" type="slidenum">
              <a:rPr lang="en-IN" smtClean="0"/>
              <a:t>‹#›</a:t>
            </a:fld>
            <a:endParaRPr lang="en-IN"/>
          </a:p>
        </p:txBody>
      </p:sp>
    </p:spTree>
    <p:extLst>
      <p:ext uri="{BB962C8B-B14F-4D97-AF65-F5344CB8AC3E}">
        <p14:creationId xmlns:p14="http://schemas.microsoft.com/office/powerpoint/2010/main" val="985062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B87C391-248E-E6BF-BDDB-F72E288A979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D41541D-0AFD-DCF6-E9E1-BE53BE7334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E362A79-CE3A-A691-3FBB-0B071A2FA13A}"/>
              </a:ext>
            </a:extLst>
          </p:cNvPr>
          <p:cNvSpPr>
            <a:spLocks noGrp="1"/>
          </p:cNvSpPr>
          <p:nvPr>
            <p:ph type="dt" sz="half" idx="10"/>
          </p:nvPr>
        </p:nvSpPr>
        <p:spPr/>
        <p:txBody>
          <a:bodyPr/>
          <a:lstStyle/>
          <a:p>
            <a:fld id="{9E64EB45-5559-46C3-B149-AAAC01AE50F8}" type="datetimeFigureOut">
              <a:rPr lang="en-IN" smtClean="0"/>
              <a:t>20-12-2023</a:t>
            </a:fld>
            <a:endParaRPr lang="en-IN"/>
          </a:p>
        </p:txBody>
      </p:sp>
      <p:sp>
        <p:nvSpPr>
          <p:cNvPr id="5" name="Footer Placeholder 4">
            <a:extLst>
              <a:ext uri="{FF2B5EF4-FFF2-40B4-BE49-F238E27FC236}">
                <a16:creationId xmlns:a16="http://schemas.microsoft.com/office/drawing/2014/main" id="{154F4572-3229-BD99-AA78-F6D8BC38B6A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F8D1EEA-B52C-9B84-106E-4B4BC323B972}"/>
              </a:ext>
            </a:extLst>
          </p:cNvPr>
          <p:cNvSpPr>
            <a:spLocks noGrp="1"/>
          </p:cNvSpPr>
          <p:nvPr>
            <p:ph type="sldNum" sz="quarter" idx="12"/>
          </p:nvPr>
        </p:nvSpPr>
        <p:spPr/>
        <p:txBody>
          <a:bodyPr/>
          <a:lstStyle/>
          <a:p>
            <a:fld id="{ACAF396E-B1DE-4041-B9CD-D9D0B4EE14DF}" type="slidenum">
              <a:rPr lang="en-IN" smtClean="0"/>
              <a:t>‹#›</a:t>
            </a:fld>
            <a:endParaRPr lang="en-IN"/>
          </a:p>
        </p:txBody>
      </p:sp>
    </p:spTree>
    <p:extLst>
      <p:ext uri="{BB962C8B-B14F-4D97-AF65-F5344CB8AC3E}">
        <p14:creationId xmlns:p14="http://schemas.microsoft.com/office/powerpoint/2010/main" val="8393913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p:cSld name="Title">
    <p:bg>
      <p:bgPr>
        <a:solidFill>
          <a:schemeClr val="lt1"/>
        </a:solidFill>
        <a:effectLst/>
      </p:bgPr>
    </p:bg>
    <p:spTree>
      <p:nvGrpSpPr>
        <p:cNvPr id="1" name="Shape 15"/>
        <p:cNvGrpSpPr/>
        <p:nvPr/>
      </p:nvGrpSpPr>
      <p:grpSpPr>
        <a:xfrm>
          <a:off x="0" y="0"/>
          <a:ext cx="0" cy="0"/>
          <a:chOff x="0" y="0"/>
          <a:chExt cx="0" cy="0"/>
        </a:xfrm>
      </p:grpSpPr>
      <p:sp>
        <p:nvSpPr>
          <p:cNvPr id="16" name="Google Shape;16;p7"/>
          <p:cNvSpPr txBox="1">
            <a:spLocks noGrp="1"/>
          </p:cNvSpPr>
          <p:nvPr>
            <p:ph type="ctrTitle"/>
          </p:nvPr>
        </p:nvSpPr>
        <p:spPr>
          <a:xfrm>
            <a:off x="6367054" y="2116182"/>
            <a:ext cx="5491571" cy="1514019"/>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6000"/>
              <a:buFont typeface="Franklin Gothic"/>
              <a:buNone/>
              <a:defRPr sz="6000" b="1" i="0">
                <a:solidFill>
                  <a:schemeClr val="dk1"/>
                </a:solidFill>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17" name="Google Shape;17;p7"/>
          <p:cNvGrpSpPr/>
          <p:nvPr/>
        </p:nvGrpSpPr>
        <p:grpSpPr>
          <a:xfrm>
            <a:off x="1" y="758752"/>
            <a:ext cx="6099248" cy="6099248"/>
            <a:chOff x="0" y="12289"/>
            <a:chExt cx="3550" cy="3551"/>
          </a:xfrm>
        </p:grpSpPr>
        <p:sp>
          <p:nvSpPr>
            <p:cNvPr id="18" name="Google Shape;18;p7"/>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9" name="Google Shape;19;p7"/>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0" name="Google Shape;20;p7"/>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21" name="Google Shape;21;p7"/>
          <p:cNvSpPr txBox="1">
            <a:spLocks noGrp="1"/>
          </p:cNvSpPr>
          <p:nvPr>
            <p:ph type="body" idx="1"/>
          </p:nvPr>
        </p:nvSpPr>
        <p:spPr>
          <a:xfrm>
            <a:off x="6367055" y="4549553"/>
            <a:ext cx="5491570" cy="95333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lt2"/>
              </a:buClr>
              <a:buSzPts val="1800"/>
              <a:buNone/>
              <a:defRPr sz="1800" b="0" i="0">
                <a:solidFill>
                  <a:schemeClr val="lt2"/>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cxnSp>
        <p:nvCxnSpPr>
          <p:cNvPr id="22" name="Google Shape;22;p7"/>
          <p:cNvCxnSpPr/>
          <p:nvPr/>
        </p:nvCxnSpPr>
        <p:spPr>
          <a:xfrm>
            <a:off x="5839833" y="5784349"/>
            <a:ext cx="2133600" cy="3992"/>
          </a:xfrm>
          <a:prstGeom prst="straightConnector1">
            <a:avLst/>
          </a:prstGeom>
          <a:noFill/>
          <a:ln w="101600" cap="flat" cmpd="sng">
            <a:solidFill>
              <a:schemeClr val="lt2"/>
            </a:solidFill>
            <a:prstDash val="solid"/>
            <a:miter lim="800000"/>
            <a:headEnd type="none" w="sm" len="sm"/>
            <a:tailEnd type="none" w="sm" len="sm"/>
          </a:ln>
        </p:spPr>
      </p:cxnSp>
    </p:spTree>
    <p:extLst>
      <p:ext uri="{BB962C8B-B14F-4D97-AF65-F5344CB8AC3E}">
        <p14:creationId xmlns:p14="http://schemas.microsoft.com/office/powerpoint/2010/main" val="9240555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mmary ">
  <p:cSld name="Summary ">
    <p:bg>
      <p:bgPr>
        <a:solidFill>
          <a:schemeClr val="lt1"/>
        </a:solidFill>
        <a:effectLst/>
      </p:bgPr>
    </p:bg>
    <p:spTree>
      <p:nvGrpSpPr>
        <p:cNvPr id="1" name="Shape 35"/>
        <p:cNvGrpSpPr/>
        <p:nvPr/>
      </p:nvGrpSpPr>
      <p:grpSpPr>
        <a:xfrm>
          <a:off x="0" y="0"/>
          <a:ext cx="0" cy="0"/>
          <a:chOff x="0" y="0"/>
          <a:chExt cx="0" cy="0"/>
        </a:xfrm>
      </p:grpSpPr>
      <p:sp>
        <p:nvSpPr>
          <p:cNvPr id="36" name="Google Shape;36;p9"/>
          <p:cNvSpPr txBox="1">
            <a:spLocks noGrp="1"/>
          </p:cNvSpPr>
          <p:nvPr>
            <p:ph type="title"/>
          </p:nvPr>
        </p:nvSpPr>
        <p:spPr>
          <a:xfrm>
            <a:off x="964023" y="879063"/>
            <a:ext cx="4941477" cy="6108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4400"/>
              <a:buFont typeface="Franklin Gothic"/>
              <a:buNone/>
              <a:defRPr sz="4400" b="1" i="0">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37" name="Google Shape;37;p9"/>
          <p:cNvCxnSpPr/>
          <p:nvPr/>
        </p:nvCxnSpPr>
        <p:spPr>
          <a:xfrm>
            <a:off x="952500" y="1939108"/>
            <a:ext cx="2133600" cy="3992"/>
          </a:xfrm>
          <a:prstGeom prst="straightConnector1">
            <a:avLst/>
          </a:prstGeom>
          <a:noFill/>
          <a:ln w="101600" cap="flat" cmpd="sng">
            <a:solidFill>
              <a:schemeClr val="lt2"/>
            </a:solidFill>
            <a:prstDash val="solid"/>
            <a:miter lim="800000"/>
            <a:headEnd type="none" w="sm" len="sm"/>
            <a:tailEnd type="none" w="sm" len="sm"/>
          </a:ln>
        </p:spPr>
      </p:cxnSp>
      <p:sp>
        <p:nvSpPr>
          <p:cNvPr id="38" name="Google Shape;38;p9"/>
          <p:cNvSpPr txBox="1">
            <a:spLocks noGrp="1"/>
          </p:cNvSpPr>
          <p:nvPr>
            <p:ph type="body" idx="1"/>
          </p:nvPr>
        </p:nvSpPr>
        <p:spPr>
          <a:xfrm>
            <a:off x="952500" y="2656904"/>
            <a:ext cx="4838700" cy="57431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grpSp>
        <p:nvGrpSpPr>
          <p:cNvPr id="39" name="Google Shape;39;p9"/>
          <p:cNvGrpSpPr/>
          <p:nvPr/>
        </p:nvGrpSpPr>
        <p:grpSpPr>
          <a:xfrm rot="10800000">
            <a:off x="8870040" y="0"/>
            <a:ext cx="3325208" cy="3325208"/>
            <a:chOff x="0" y="12289"/>
            <a:chExt cx="3550" cy="3551"/>
          </a:xfrm>
        </p:grpSpPr>
        <p:sp>
          <p:nvSpPr>
            <p:cNvPr id="40" name="Google Shape;40;p9"/>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41" name="Google Shape;41;p9"/>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42" name="Google Shape;42;p9"/>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43" name="Google Shape;43;p9"/>
          <p:cNvSpPr txBox="1">
            <a:spLocks noGrp="1"/>
          </p:cNvSpPr>
          <p:nvPr>
            <p:ph type="body" idx="2"/>
          </p:nvPr>
        </p:nvSpPr>
        <p:spPr>
          <a:xfrm>
            <a:off x="952500" y="2286000"/>
            <a:ext cx="4838700" cy="31591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2"/>
              </a:buClr>
              <a:buSzPts val="1800"/>
              <a:buNone/>
              <a:defRPr sz="1800" b="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4" name="Google Shape;44;p9"/>
          <p:cNvSpPr txBox="1">
            <a:spLocks noGrp="1"/>
          </p:cNvSpPr>
          <p:nvPr>
            <p:ph type="body" idx="3"/>
          </p:nvPr>
        </p:nvSpPr>
        <p:spPr>
          <a:xfrm>
            <a:off x="953655" y="3841846"/>
            <a:ext cx="4838700" cy="636754"/>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9"/>
          <p:cNvSpPr txBox="1">
            <a:spLocks noGrp="1"/>
          </p:cNvSpPr>
          <p:nvPr>
            <p:ph type="body" idx="4"/>
          </p:nvPr>
        </p:nvSpPr>
        <p:spPr>
          <a:xfrm>
            <a:off x="953655" y="3470942"/>
            <a:ext cx="4838700" cy="31591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2"/>
              </a:buClr>
              <a:buSzPts val="1800"/>
              <a:buNone/>
              <a:defRPr sz="1800" b="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6" name="Google Shape;46;p9"/>
          <p:cNvSpPr txBox="1">
            <a:spLocks noGrp="1"/>
          </p:cNvSpPr>
          <p:nvPr>
            <p:ph type="body" idx="5"/>
          </p:nvPr>
        </p:nvSpPr>
        <p:spPr>
          <a:xfrm>
            <a:off x="952500" y="5017901"/>
            <a:ext cx="4838700" cy="90834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7" name="Google Shape;47;p9"/>
          <p:cNvSpPr txBox="1">
            <a:spLocks noGrp="1"/>
          </p:cNvSpPr>
          <p:nvPr>
            <p:ph type="body" idx="6"/>
          </p:nvPr>
        </p:nvSpPr>
        <p:spPr>
          <a:xfrm>
            <a:off x="952500" y="4646997"/>
            <a:ext cx="4838700" cy="31591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2"/>
              </a:buClr>
              <a:buSzPts val="1800"/>
              <a:buNone/>
              <a:defRPr sz="1800" b="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8" name="Google Shape;48;p9"/>
          <p:cNvSpPr txBox="1">
            <a:spLocks noGrp="1"/>
          </p:cNvSpPr>
          <p:nvPr>
            <p:ph type="body" idx="7"/>
          </p:nvPr>
        </p:nvSpPr>
        <p:spPr>
          <a:xfrm>
            <a:off x="6399647" y="2656904"/>
            <a:ext cx="4838700" cy="57431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9" name="Google Shape;49;p9"/>
          <p:cNvSpPr txBox="1">
            <a:spLocks noGrp="1"/>
          </p:cNvSpPr>
          <p:nvPr>
            <p:ph type="body" idx="8"/>
          </p:nvPr>
        </p:nvSpPr>
        <p:spPr>
          <a:xfrm>
            <a:off x="6399647" y="2286000"/>
            <a:ext cx="4838700" cy="31591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2"/>
              </a:buClr>
              <a:buSzPts val="1800"/>
              <a:buNone/>
              <a:defRPr sz="1800" b="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0" name="Google Shape;50;p9"/>
          <p:cNvSpPr txBox="1">
            <a:spLocks noGrp="1"/>
          </p:cNvSpPr>
          <p:nvPr>
            <p:ph type="body" idx="9"/>
          </p:nvPr>
        </p:nvSpPr>
        <p:spPr>
          <a:xfrm>
            <a:off x="6399647" y="3841846"/>
            <a:ext cx="4838700" cy="90834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1" name="Google Shape;51;p9"/>
          <p:cNvSpPr txBox="1">
            <a:spLocks noGrp="1"/>
          </p:cNvSpPr>
          <p:nvPr>
            <p:ph type="body" idx="13"/>
          </p:nvPr>
        </p:nvSpPr>
        <p:spPr>
          <a:xfrm>
            <a:off x="6399647" y="3470942"/>
            <a:ext cx="4838700" cy="31591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2"/>
              </a:buClr>
              <a:buSzPts val="1800"/>
              <a:buNone/>
              <a:defRPr sz="1800" b="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2" name="Google Shape;52;p9"/>
          <p:cNvSpPr txBox="1">
            <a:spLocks noGrp="1"/>
          </p:cNvSpPr>
          <p:nvPr>
            <p:ph type="dt" idx="10"/>
          </p:nvPr>
        </p:nvSpPr>
        <p:spPr>
          <a:xfrm>
            <a:off x="2992120" y="6332220"/>
            <a:ext cx="131318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9"/>
          <p:cNvSpPr txBox="1">
            <a:spLocks noGrp="1"/>
          </p:cNvSpPr>
          <p:nvPr>
            <p:ph type="ftr" idx="11"/>
          </p:nvPr>
        </p:nvSpPr>
        <p:spPr>
          <a:xfrm>
            <a:off x="1494790" y="6332220"/>
            <a:ext cx="149733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9"/>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latin typeface="Libre Franklin"/>
              <a:ea typeface="Libre Franklin"/>
              <a:cs typeface="Libre Franklin"/>
              <a:sym typeface="Libre Franklin"/>
            </a:endParaRPr>
          </a:p>
        </p:txBody>
      </p:sp>
    </p:spTree>
    <p:extLst>
      <p:ext uri="{BB962C8B-B14F-4D97-AF65-F5344CB8AC3E}">
        <p14:creationId xmlns:p14="http://schemas.microsoft.com/office/powerpoint/2010/main" val="3911020927"/>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28215-8E6A-6C22-16DC-17CF8DF442D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F8CCDDB-5199-4460-D41F-FFD18AB872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A304AB0-946D-FAFB-7612-6F3D851E65F3}"/>
              </a:ext>
            </a:extLst>
          </p:cNvPr>
          <p:cNvSpPr>
            <a:spLocks noGrp="1"/>
          </p:cNvSpPr>
          <p:nvPr>
            <p:ph type="dt" sz="half" idx="10"/>
          </p:nvPr>
        </p:nvSpPr>
        <p:spPr/>
        <p:txBody>
          <a:bodyPr/>
          <a:lstStyle/>
          <a:p>
            <a:fld id="{9E64EB45-5559-46C3-B149-AAAC01AE50F8}" type="datetimeFigureOut">
              <a:rPr lang="en-IN" smtClean="0"/>
              <a:t>20-12-2023</a:t>
            </a:fld>
            <a:endParaRPr lang="en-IN"/>
          </a:p>
        </p:txBody>
      </p:sp>
      <p:sp>
        <p:nvSpPr>
          <p:cNvPr id="5" name="Footer Placeholder 4">
            <a:extLst>
              <a:ext uri="{FF2B5EF4-FFF2-40B4-BE49-F238E27FC236}">
                <a16:creationId xmlns:a16="http://schemas.microsoft.com/office/drawing/2014/main" id="{4945446E-565F-C6AB-4BAE-AE5E38C5930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E756CE2-1FAB-4AAB-2232-1F8A6065CB86}"/>
              </a:ext>
            </a:extLst>
          </p:cNvPr>
          <p:cNvSpPr>
            <a:spLocks noGrp="1"/>
          </p:cNvSpPr>
          <p:nvPr>
            <p:ph type="sldNum" sz="quarter" idx="12"/>
          </p:nvPr>
        </p:nvSpPr>
        <p:spPr/>
        <p:txBody>
          <a:bodyPr/>
          <a:lstStyle/>
          <a:p>
            <a:fld id="{ACAF396E-B1DE-4041-B9CD-D9D0B4EE14DF}" type="slidenum">
              <a:rPr lang="en-IN" smtClean="0"/>
              <a:t>‹#›</a:t>
            </a:fld>
            <a:endParaRPr lang="en-IN"/>
          </a:p>
        </p:txBody>
      </p:sp>
    </p:spTree>
    <p:extLst>
      <p:ext uri="{BB962C8B-B14F-4D97-AF65-F5344CB8AC3E}">
        <p14:creationId xmlns:p14="http://schemas.microsoft.com/office/powerpoint/2010/main" val="420924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CB445-A25A-5650-DFC7-70C6502A1C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F566F62-D642-3AE2-4C5C-709F97BF80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AA8AD17-3C9D-487F-AFE8-85E1F33A76D8}"/>
              </a:ext>
            </a:extLst>
          </p:cNvPr>
          <p:cNvSpPr>
            <a:spLocks noGrp="1"/>
          </p:cNvSpPr>
          <p:nvPr>
            <p:ph type="dt" sz="half" idx="10"/>
          </p:nvPr>
        </p:nvSpPr>
        <p:spPr/>
        <p:txBody>
          <a:bodyPr/>
          <a:lstStyle/>
          <a:p>
            <a:fld id="{9E64EB45-5559-46C3-B149-AAAC01AE50F8}" type="datetimeFigureOut">
              <a:rPr lang="en-IN" smtClean="0"/>
              <a:t>20-12-2023</a:t>
            </a:fld>
            <a:endParaRPr lang="en-IN"/>
          </a:p>
        </p:txBody>
      </p:sp>
      <p:sp>
        <p:nvSpPr>
          <p:cNvPr id="5" name="Footer Placeholder 4">
            <a:extLst>
              <a:ext uri="{FF2B5EF4-FFF2-40B4-BE49-F238E27FC236}">
                <a16:creationId xmlns:a16="http://schemas.microsoft.com/office/drawing/2014/main" id="{41E51773-D582-0E1D-5D23-49564173CAA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A2C72E6-B2F3-BE2F-1896-756FD08CB9F7}"/>
              </a:ext>
            </a:extLst>
          </p:cNvPr>
          <p:cNvSpPr>
            <a:spLocks noGrp="1"/>
          </p:cNvSpPr>
          <p:nvPr>
            <p:ph type="sldNum" sz="quarter" idx="12"/>
          </p:nvPr>
        </p:nvSpPr>
        <p:spPr/>
        <p:txBody>
          <a:bodyPr/>
          <a:lstStyle/>
          <a:p>
            <a:fld id="{ACAF396E-B1DE-4041-B9CD-D9D0B4EE14DF}" type="slidenum">
              <a:rPr lang="en-IN" smtClean="0"/>
              <a:t>‹#›</a:t>
            </a:fld>
            <a:endParaRPr lang="en-IN"/>
          </a:p>
        </p:txBody>
      </p:sp>
    </p:spTree>
    <p:extLst>
      <p:ext uri="{BB962C8B-B14F-4D97-AF65-F5344CB8AC3E}">
        <p14:creationId xmlns:p14="http://schemas.microsoft.com/office/powerpoint/2010/main" val="2965072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233DB-F52E-4CEC-0C88-72835C80A50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9B82DBF-AAB1-3D60-5294-3D5836BBEA7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EE4F6ED-1840-4D07-5E02-D8B1217497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6F01D23-9CD1-5B58-20D1-D1FBA063F497}"/>
              </a:ext>
            </a:extLst>
          </p:cNvPr>
          <p:cNvSpPr>
            <a:spLocks noGrp="1"/>
          </p:cNvSpPr>
          <p:nvPr>
            <p:ph type="dt" sz="half" idx="10"/>
          </p:nvPr>
        </p:nvSpPr>
        <p:spPr/>
        <p:txBody>
          <a:bodyPr/>
          <a:lstStyle/>
          <a:p>
            <a:fld id="{9E64EB45-5559-46C3-B149-AAAC01AE50F8}" type="datetimeFigureOut">
              <a:rPr lang="en-IN" smtClean="0"/>
              <a:t>20-12-2023</a:t>
            </a:fld>
            <a:endParaRPr lang="en-IN"/>
          </a:p>
        </p:txBody>
      </p:sp>
      <p:sp>
        <p:nvSpPr>
          <p:cNvPr id="6" name="Footer Placeholder 5">
            <a:extLst>
              <a:ext uri="{FF2B5EF4-FFF2-40B4-BE49-F238E27FC236}">
                <a16:creationId xmlns:a16="http://schemas.microsoft.com/office/drawing/2014/main" id="{9083B31C-4854-7AB5-8694-DE35146EC6F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A4504DD-FF92-82B0-5290-087781018AAA}"/>
              </a:ext>
            </a:extLst>
          </p:cNvPr>
          <p:cNvSpPr>
            <a:spLocks noGrp="1"/>
          </p:cNvSpPr>
          <p:nvPr>
            <p:ph type="sldNum" sz="quarter" idx="12"/>
          </p:nvPr>
        </p:nvSpPr>
        <p:spPr/>
        <p:txBody>
          <a:bodyPr/>
          <a:lstStyle/>
          <a:p>
            <a:fld id="{ACAF396E-B1DE-4041-B9CD-D9D0B4EE14DF}" type="slidenum">
              <a:rPr lang="en-IN" smtClean="0"/>
              <a:t>‹#›</a:t>
            </a:fld>
            <a:endParaRPr lang="en-IN"/>
          </a:p>
        </p:txBody>
      </p:sp>
    </p:spTree>
    <p:extLst>
      <p:ext uri="{BB962C8B-B14F-4D97-AF65-F5344CB8AC3E}">
        <p14:creationId xmlns:p14="http://schemas.microsoft.com/office/powerpoint/2010/main" val="4211167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39413-8CCD-6AB8-CAFC-ACAA9DB2CCF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43D96D3-0A13-BF4B-3BA0-FDF215DAF4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4F94100-B667-A6FB-4075-2E9E393EE7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34EAE7F-39E0-4135-4264-8E7E5761CE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8B71468-E3EA-C186-38B4-C423546AD2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14D7460-E2E6-D8D1-F3FC-CB306F03D1DF}"/>
              </a:ext>
            </a:extLst>
          </p:cNvPr>
          <p:cNvSpPr>
            <a:spLocks noGrp="1"/>
          </p:cNvSpPr>
          <p:nvPr>
            <p:ph type="dt" sz="half" idx="10"/>
          </p:nvPr>
        </p:nvSpPr>
        <p:spPr/>
        <p:txBody>
          <a:bodyPr/>
          <a:lstStyle/>
          <a:p>
            <a:fld id="{9E64EB45-5559-46C3-B149-AAAC01AE50F8}" type="datetimeFigureOut">
              <a:rPr lang="en-IN" smtClean="0"/>
              <a:t>20-12-2023</a:t>
            </a:fld>
            <a:endParaRPr lang="en-IN"/>
          </a:p>
        </p:txBody>
      </p:sp>
      <p:sp>
        <p:nvSpPr>
          <p:cNvPr id="8" name="Footer Placeholder 7">
            <a:extLst>
              <a:ext uri="{FF2B5EF4-FFF2-40B4-BE49-F238E27FC236}">
                <a16:creationId xmlns:a16="http://schemas.microsoft.com/office/drawing/2014/main" id="{3B6F52F7-9AED-9B3E-BB25-5B22AA83EF5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43AA9A4-D644-2072-B890-553EAA456F2A}"/>
              </a:ext>
            </a:extLst>
          </p:cNvPr>
          <p:cNvSpPr>
            <a:spLocks noGrp="1"/>
          </p:cNvSpPr>
          <p:nvPr>
            <p:ph type="sldNum" sz="quarter" idx="12"/>
          </p:nvPr>
        </p:nvSpPr>
        <p:spPr/>
        <p:txBody>
          <a:bodyPr/>
          <a:lstStyle/>
          <a:p>
            <a:fld id="{ACAF396E-B1DE-4041-B9CD-D9D0B4EE14DF}" type="slidenum">
              <a:rPr lang="en-IN" smtClean="0"/>
              <a:t>‹#›</a:t>
            </a:fld>
            <a:endParaRPr lang="en-IN"/>
          </a:p>
        </p:txBody>
      </p:sp>
    </p:spTree>
    <p:extLst>
      <p:ext uri="{BB962C8B-B14F-4D97-AF65-F5344CB8AC3E}">
        <p14:creationId xmlns:p14="http://schemas.microsoft.com/office/powerpoint/2010/main" val="2165882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61959-6167-F799-D891-313F37C5F1B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E2DB05E-4CE1-2F39-A9C5-8C4D29F74D06}"/>
              </a:ext>
            </a:extLst>
          </p:cNvPr>
          <p:cNvSpPr>
            <a:spLocks noGrp="1"/>
          </p:cNvSpPr>
          <p:nvPr>
            <p:ph type="dt" sz="half" idx="10"/>
          </p:nvPr>
        </p:nvSpPr>
        <p:spPr/>
        <p:txBody>
          <a:bodyPr/>
          <a:lstStyle/>
          <a:p>
            <a:fld id="{9E64EB45-5559-46C3-B149-AAAC01AE50F8}" type="datetimeFigureOut">
              <a:rPr lang="en-IN" smtClean="0"/>
              <a:t>20-12-2023</a:t>
            </a:fld>
            <a:endParaRPr lang="en-IN"/>
          </a:p>
        </p:txBody>
      </p:sp>
      <p:sp>
        <p:nvSpPr>
          <p:cNvPr id="4" name="Footer Placeholder 3">
            <a:extLst>
              <a:ext uri="{FF2B5EF4-FFF2-40B4-BE49-F238E27FC236}">
                <a16:creationId xmlns:a16="http://schemas.microsoft.com/office/drawing/2014/main" id="{8517B6FD-3C66-2D1C-CB1E-70A831A10A1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97CA4DD-7965-8E79-C264-17793C492FAF}"/>
              </a:ext>
            </a:extLst>
          </p:cNvPr>
          <p:cNvSpPr>
            <a:spLocks noGrp="1"/>
          </p:cNvSpPr>
          <p:nvPr>
            <p:ph type="sldNum" sz="quarter" idx="12"/>
          </p:nvPr>
        </p:nvSpPr>
        <p:spPr/>
        <p:txBody>
          <a:bodyPr/>
          <a:lstStyle/>
          <a:p>
            <a:fld id="{ACAF396E-B1DE-4041-B9CD-D9D0B4EE14DF}" type="slidenum">
              <a:rPr lang="en-IN" smtClean="0"/>
              <a:t>‹#›</a:t>
            </a:fld>
            <a:endParaRPr lang="en-IN"/>
          </a:p>
        </p:txBody>
      </p:sp>
    </p:spTree>
    <p:extLst>
      <p:ext uri="{BB962C8B-B14F-4D97-AF65-F5344CB8AC3E}">
        <p14:creationId xmlns:p14="http://schemas.microsoft.com/office/powerpoint/2010/main" val="4153502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1CF75C-A302-3175-A7A2-858794B9B382}"/>
              </a:ext>
            </a:extLst>
          </p:cNvPr>
          <p:cNvSpPr>
            <a:spLocks noGrp="1"/>
          </p:cNvSpPr>
          <p:nvPr>
            <p:ph type="dt" sz="half" idx="10"/>
          </p:nvPr>
        </p:nvSpPr>
        <p:spPr/>
        <p:txBody>
          <a:bodyPr/>
          <a:lstStyle/>
          <a:p>
            <a:fld id="{9E64EB45-5559-46C3-B149-AAAC01AE50F8}" type="datetimeFigureOut">
              <a:rPr lang="en-IN" smtClean="0"/>
              <a:t>20-12-2023</a:t>
            </a:fld>
            <a:endParaRPr lang="en-IN"/>
          </a:p>
        </p:txBody>
      </p:sp>
      <p:sp>
        <p:nvSpPr>
          <p:cNvPr id="3" name="Footer Placeholder 2">
            <a:extLst>
              <a:ext uri="{FF2B5EF4-FFF2-40B4-BE49-F238E27FC236}">
                <a16:creationId xmlns:a16="http://schemas.microsoft.com/office/drawing/2014/main" id="{B7247737-34C5-854F-4674-BD76B70625A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3EEFE97-14F5-2FBB-E351-2F5055F86EF3}"/>
              </a:ext>
            </a:extLst>
          </p:cNvPr>
          <p:cNvSpPr>
            <a:spLocks noGrp="1"/>
          </p:cNvSpPr>
          <p:nvPr>
            <p:ph type="sldNum" sz="quarter" idx="12"/>
          </p:nvPr>
        </p:nvSpPr>
        <p:spPr/>
        <p:txBody>
          <a:bodyPr/>
          <a:lstStyle/>
          <a:p>
            <a:fld id="{ACAF396E-B1DE-4041-B9CD-D9D0B4EE14DF}" type="slidenum">
              <a:rPr lang="en-IN" smtClean="0"/>
              <a:t>‹#›</a:t>
            </a:fld>
            <a:endParaRPr lang="en-IN"/>
          </a:p>
        </p:txBody>
      </p:sp>
    </p:spTree>
    <p:extLst>
      <p:ext uri="{BB962C8B-B14F-4D97-AF65-F5344CB8AC3E}">
        <p14:creationId xmlns:p14="http://schemas.microsoft.com/office/powerpoint/2010/main" val="2020464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C7DA9-EB7B-3580-DEF1-166B999F8E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8251099-2140-5773-1765-889ED1F9A7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D5045D0-A88A-CCAB-946B-9C7390F2AD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8855F9-5808-5565-838F-F5B731176C55}"/>
              </a:ext>
            </a:extLst>
          </p:cNvPr>
          <p:cNvSpPr>
            <a:spLocks noGrp="1"/>
          </p:cNvSpPr>
          <p:nvPr>
            <p:ph type="dt" sz="half" idx="10"/>
          </p:nvPr>
        </p:nvSpPr>
        <p:spPr/>
        <p:txBody>
          <a:bodyPr/>
          <a:lstStyle/>
          <a:p>
            <a:fld id="{9E64EB45-5559-46C3-B149-AAAC01AE50F8}" type="datetimeFigureOut">
              <a:rPr lang="en-IN" smtClean="0"/>
              <a:t>20-12-2023</a:t>
            </a:fld>
            <a:endParaRPr lang="en-IN"/>
          </a:p>
        </p:txBody>
      </p:sp>
      <p:sp>
        <p:nvSpPr>
          <p:cNvPr id="6" name="Footer Placeholder 5">
            <a:extLst>
              <a:ext uri="{FF2B5EF4-FFF2-40B4-BE49-F238E27FC236}">
                <a16:creationId xmlns:a16="http://schemas.microsoft.com/office/drawing/2014/main" id="{D41C2EDC-AB20-E342-EC8D-826CB244CE5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22AC34A-B771-662F-B4EC-AF39A48CC4A7}"/>
              </a:ext>
            </a:extLst>
          </p:cNvPr>
          <p:cNvSpPr>
            <a:spLocks noGrp="1"/>
          </p:cNvSpPr>
          <p:nvPr>
            <p:ph type="sldNum" sz="quarter" idx="12"/>
          </p:nvPr>
        </p:nvSpPr>
        <p:spPr/>
        <p:txBody>
          <a:bodyPr/>
          <a:lstStyle/>
          <a:p>
            <a:fld id="{ACAF396E-B1DE-4041-B9CD-D9D0B4EE14DF}" type="slidenum">
              <a:rPr lang="en-IN" smtClean="0"/>
              <a:t>‹#›</a:t>
            </a:fld>
            <a:endParaRPr lang="en-IN"/>
          </a:p>
        </p:txBody>
      </p:sp>
    </p:spTree>
    <p:extLst>
      <p:ext uri="{BB962C8B-B14F-4D97-AF65-F5344CB8AC3E}">
        <p14:creationId xmlns:p14="http://schemas.microsoft.com/office/powerpoint/2010/main" val="29042177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F5EB7-3E5D-F204-3B0D-C0EB34C07A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DB7E22D-FF2B-598C-C890-8C57D3A6AE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6CBB24C-E252-C817-7EE7-C87A376335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B8441C-C21B-FA30-5261-98B15893EBEE}"/>
              </a:ext>
            </a:extLst>
          </p:cNvPr>
          <p:cNvSpPr>
            <a:spLocks noGrp="1"/>
          </p:cNvSpPr>
          <p:nvPr>
            <p:ph type="dt" sz="half" idx="10"/>
          </p:nvPr>
        </p:nvSpPr>
        <p:spPr/>
        <p:txBody>
          <a:bodyPr/>
          <a:lstStyle/>
          <a:p>
            <a:fld id="{9E64EB45-5559-46C3-B149-AAAC01AE50F8}" type="datetimeFigureOut">
              <a:rPr lang="en-IN" smtClean="0"/>
              <a:t>20-12-2023</a:t>
            </a:fld>
            <a:endParaRPr lang="en-IN"/>
          </a:p>
        </p:txBody>
      </p:sp>
      <p:sp>
        <p:nvSpPr>
          <p:cNvPr id="6" name="Footer Placeholder 5">
            <a:extLst>
              <a:ext uri="{FF2B5EF4-FFF2-40B4-BE49-F238E27FC236}">
                <a16:creationId xmlns:a16="http://schemas.microsoft.com/office/drawing/2014/main" id="{62895D80-37F0-5576-40F9-8A0651B8FDF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AE658D0-265D-CDE7-B430-396B0D2B490A}"/>
              </a:ext>
            </a:extLst>
          </p:cNvPr>
          <p:cNvSpPr>
            <a:spLocks noGrp="1"/>
          </p:cNvSpPr>
          <p:nvPr>
            <p:ph type="sldNum" sz="quarter" idx="12"/>
          </p:nvPr>
        </p:nvSpPr>
        <p:spPr/>
        <p:txBody>
          <a:bodyPr/>
          <a:lstStyle/>
          <a:p>
            <a:fld id="{ACAF396E-B1DE-4041-B9CD-D9D0B4EE14DF}" type="slidenum">
              <a:rPr lang="en-IN" smtClean="0"/>
              <a:t>‹#›</a:t>
            </a:fld>
            <a:endParaRPr lang="en-IN"/>
          </a:p>
        </p:txBody>
      </p:sp>
    </p:spTree>
    <p:extLst>
      <p:ext uri="{BB962C8B-B14F-4D97-AF65-F5344CB8AC3E}">
        <p14:creationId xmlns:p14="http://schemas.microsoft.com/office/powerpoint/2010/main" val="2621443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FCE071-51BA-6E73-4690-CEF612F99A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F9E56DB-B718-3C5A-66B8-BF6AAB9811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B4FC3FD-4498-2DE3-B7D5-844543C5AA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64EB45-5559-46C3-B149-AAAC01AE50F8}" type="datetimeFigureOut">
              <a:rPr lang="en-IN" smtClean="0"/>
              <a:t>20-12-2023</a:t>
            </a:fld>
            <a:endParaRPr lang="en-IN"/>
          </a:p>
        </p:txBody>
      </p:sp>
      <p:sp>
        <p:nvSpPr>
          <p:cNvPr id="5" name="Footer Placeholder 4">
            <a:extLst>
              <a:ext uri="{FF2B5EF4-FFF2-40B4-BE49-F238E27FC236}">
                <a16:creationId xmlns:a16="http://schemas.microsoft.com/office/drawing/2014/main" id="{AD553A64-4C1D-EA36-1E43-C35848EF1F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FA60997-5A25-F65F-750E-D97CDB795C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AF396E-B1DE-4041-B9CD-D9D0B4EE14DF}" type="slidenum">
              <a:rPr lang="en-IN" smtClean="0"/>
              <a:t>‹#›</a:t>
            </a:fld>
            <a:endParaRPr lang="en-IN"/>
          </a:p>
        </p:txBody>
      </p:sp>
    </p:spTree>
    <p:extLst>
      <p:ext uri="{BB962C8B-B14F-4D97-AF65-F5344CB8AC3E}">
        <p14:creationId xmlns:p14="http://schemas.microsoft.com/office/powerpoint/2010/main" val="36936813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
          <p:cNvSpPr txBox="1">
            <a:spLocks noGrp="1"/>
          </p:cNvSpPr>
          <p:nvPr>
            <p:ph type="ctrTitle"/>
          </p:nvPr>
        </p:nvSpPr>
        <p:spPr>
          <a:xfrm>
            <a:off x="5250254" y="148172"/>
            <a:ext cx="6461759" cy="1151688"/>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3600"/>
              <a:buFont typeface="Franklin Gothic"/>
              <a:buNone/>
            </a:pPr>
            <a:r>
              <a:rPr lang="en-US" sz="3600" b="1"/>
              <a:t>Basic Details of the Team and Problem Statement</a:t>
            </a:r>
            <a:endParaRPr/>
          </a:p>
        </p:txBody>
      </p:sp>
      <p:sp>
        <p:nvSpPr>
          <p:cNvPr id="211" name="Google Shape;211;p1"/>
          <p:cNvSpPr txBox="1">
            <a:spLocks noGrp="1"/>
          </p:cNvSpPr>
          <p:nvPr>
            <p:ph type="body" idx="1"/>
          </p:nvPr>
        </p:nvSpPr>
        <p:spPr>
          <a:xfrm>
            <a:off x="5823750" y="1575621"/>
            <a:ext cx="6045695" cy="4922833"/>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2"/>
              </a:buClr>
              <a:buSzPts val="1800"/>
              <a:buNone/>
            </a:pPr>
            <a:r>
              <a:rPr lang="en-US" dirty="0">
                <a:solidFill>
                  <a:schemeClr val="tx1"/>
                </a:solidFill>
                <a:latin typeface="Franklin Gothic"/>
                <a:ea typeface="Franklin Gothic"/>
                <a:cs typeface="Franklin Gothic"/>
                <a:sym typeface="Franklin Gothic"/>
              </a:rPr>
              <a:t>Ministry/Organization Name/Student Innovation:</a:t>
            </a:r>
          </a:p>
          <a:p>
            <a:pPr marL="0" lvl="0" indent="0" algn="l" rtl="0">
              <a:lnSpc>
                <a:spcPct val="90000"/>
              </a:lnSpc>
              <a:spcBef>
                <a:spcPts val="0"/>
              </a:spcBef>
              <a:spcAft>
                <a:spcPts val="0"/>
              </a:spcAft>
              <a:buClr>
                <a:schemeClr val="lt2"/>
              </a:buClr>
              <a:buSzPts val="1800"/>
              <a:buNone/>
            </a:pPr>
            <a:r>
              <a:rPr lang="en-US" b="1" dirty="0">
                <a:solidFill>
                  <a:schemeClr val="tx1"/>
                </a:solidFill>
                <a:latin typeface="Franklin Gothic"/>
                <a:ea typeface="Franklin Gothic"/>
                <a:cs typeface="Franklin Gothic"/>
                <a:sym typeface="Franklin Gothic"/>
              </a:rPr>
              <a:t>Ministry Of Mines</a:t>
            </a:r>
            <a:endParaRPr b="1" dirty="0">
              <a:solidFill>
                <a:schemeClr val="tx1"/>
              </a:solidFill>
              <a:latin typeface="Franklin Gothic"/>
              <a:ea typeface="Franklin Gothic"/>
              <a:cs typeface="Franklin Gothic"/>
              <a:sym typeface="Franklin Gothic"/>
            </a:endParaRPr>
          </a:p>
          <a:p>
            <a:pPr marL="0" lvl="0" indent="0" algn="l" rtl="0">
              <a:lnSpc>
                <a:spcPct val="90000"/>
              </a:lnSpc>
              <a:spcBef>
                <a:spcPts val="1000"/>
              </a:spcBef>
              <a:spcAft>
                <a:spcPts val="0"/>
              </a:spcAft>
              <a:buClr>
                <a:schemeClr val="lt2"/>
              </a:buClr>
              <a:buSzPts val="1800"/>
              <a:buNone/>
            </a:pPr>
            <a:r>
              <a:rPr lang="en-US" dirty="0">
                <a:solidFill>
                  <a:schemeClr val="tx1"/>
                </a:solidFill>
                <a:latin typeface="Franklin Gothic"/>
                <a:ea typeface="Franklin Gothic"/>
                <a:cs typeface="Franklin Gothic"/>
                <a:sym typeface="Franklin Gothic"/>
              </a:rPr>
              <a:t>PS Code:</a:t>
            </a:r>
            <a:r>
              <a:rPr lang="en-US" b="1" dirty="0">
                <a:solidFill>
                  <a:schemeClr val="tx1"/>
                </a:solidFill>
                <a:latin typeface="Franklin Gothic"/>
                <a:ea typeface="Franklin Gothic"/>
                <a:cs typeface="Franklin Gothic"/>
                <a:sym typeface="Franklin Gothic"/>
              </a:rPr>
              <a:t>1338</a:t>
            </a:r>
            <a:endParaRPr b="1" dirty="0">
              <a:solidFill>
                <a:schemeClr val="tx1"/>
              </a:solidFill>
            </a:endParaRPr>
          </a:p>
          <a:p>
            <a:pPr marL="0" lvl="0" indent="0"/>
            <a:r>
              <a:rPr lang="en-US" dirty="0">
                <a:solidFill>
                  <a:schemeClr val="tx1"/>
                </a:solidFill>
                <a:latin typeface="Franklin Gothic"/>
                <a:ea typeface="Franklin Gothic"/>
                <a:cs typeface="Franklin Gothic"/>
                <a:sym typeface="Franklin Gothic"/>
              </a:rPr>
              <a:t>   </a:t>
            </a:r>
            <a:br>
              <a:rPr lang="en-US" dirty="0">
                <a:solidFill>
                  <a:schemeClr val="tx1"/>
                </a:solidFill>
                <a:latin typeface="Franklin Gothic"/>
                <a:ea typeface="Franklin Gothic"/>
                <a:cs typeface="Franklin Gothic"/>
                <a:sym typeface="Franklin Gothic"/>
              </a:rPr>
            </a:br>
            <a:r>
              <a:rPr lang="en-US" dirty="0">
                <a:solidFill>
                  <a:schemeClr val="tx1"/>
                </a:solidFill>
                <a:latin typeface="Franklin Gothic"/>
                <a:ea typeface="Franklin Gothic"/>
                <a:cs typeface="Franklin Gothic"/>
                <a:sym typeface="Franklin Gothic"/>
              </a:rPr>
              <a:t>Problem Statement Title</a:t>
            </a:r>
            <a:r>
              <a:rPr lang="en-US" dirty="0">
                <a:solidFill>
                  <a:schemeClr val="tx1"/>
                </a:solidFill>
                <a:latin typeface="Times New Roman" panose="02020603050405020304" pitchFamily="18" charset="0"/>
                <a:ea typeface="Franklin Gothic"/>
                <a:cs typeface="Times New Roman" panose="02020603050405020304" pitchFamily="18" charset="0"/>
                <a:sym typeface="Franklin Gothic"/>
              </a:rPr>
              <a:t>: </a:t>
            </a:r>
            <a:r>
              <a:rPr lang="en-US" b="1" dirty="0">
                <a:solidFill>
                  <a:schemeClr val="tx1"/>
                </a:solidFill>
                <a:latin typeface="Times New Roman" panose="02020603050405020304" pitchFamily="18" charset="0"/>
                <a:ea typeface="Franklin Gothic"/>
                <a:cs typeface="Times New Roman" panose="02020603050405020304" pitchFamily="18" charset="0"/>
                <a:sym typeface="Franklin Gothic"/>
              </a:rPr>
              <a:t>Unpredictable</a:t>
            </a:r>
            <a:r>
              <a:rPr lang="en-US" b="1" i="0" dirty="0">
                <a:solidFill>
                  <a:schemeClr val="tx1"/>
                </a:solidFill>
                <a:effectLst/>
                <a:latin typeface="Times New Roman" panose="02020603050405020304" pitchFamily="18" charset="0"/>
                <a:cs typeface="Times New Roman" panose="02020603050405020304" pitchFamily="18" charset="0"/>
              </a:rPr>
              <a:t> failure of poly pulleys along cable belt conveyor system for pulley changing</a:t>
            </a:r>
          </a:p>
          <a:p>
            <a:pPr marL="0" lvl="0" indent="0"/>
            <a:br>
              <a:rPr lang="en-US" dirty="0">
                <a:solidFill>
                  <a:schemeClr val="tx1"/>
                </a:solidFill>
                <a:latin typeface="Franklin Gothic"/>
                <a:ea typeface="Franklin Gothic"/>
                <a:cs typeface="Franklin Gothic"/>
                <a:sym typeface="Franklin Gothic"/>
              </a:rPr>
            </a:br>
            <a:r>
              <a:rPr lang="en-US" dirty="0">
                <a:solidFill>
                  <a:schemeClr val="tx1"/>
                </a:solidFill>
                <a:latin typeface="Franklin Gothic"/>
                <a:ea typeface="Franklin Gothic"/>
                <a:cs typeface="Franklin Gothic"/>
                <a:sym typeface="Franklin Gothic"/>
              </a:rPr>
              <a:t>Team Name: </a:t>
            </a:r>
            <a:r>
              <a:rPr lang="en-US" b="1" dirty="0">
                <a:solidFill>
                  <a:schemeClr val="tx1"/>
                </a:solidFill>
                <a:latin typeface="Franklin Gothic"/>
                <a:ea typeface="Franklin Gothic"/>
                <a:cs typeface="Franklin Gothic"/>
                <a:sym typeface="Franklin Gothic"/>
              </a:rPr>
              <a:t>Orion DeepL</a:t>
            </a:r>
            <a:endParaRPr b="1" dirty="0">
              <a:solidFill>
                <a:schemeClr val="tx1"/>
              </a:solidFill>
            </a:endParaRPr>
          </a:p>
          <a:p>
            <a:pPr marL="0" lvl="0" indent="0" algn="l" rtl="0">
              <a:lnSpc>
                <a:spcPct val="90000"/>
              </a:lnSpc>
              <a:spcBef>
                <a:spcPts val="1000"/>
              </a:spcBef>
              <a:spcAft>
                <a:spcPts val="0"/>
              </a:spcAft>
              <a:buClr>
                <a:schemeClr val="lt2"/>
              </a:buClr>
              <a:buSzPts val="1800"/>
              <a:buNone/>
            </a:pPr>
            <a:br>
              <a:rPr lang="en-US" dirty="0">
                <a:solidFill>
                  <a:schemeClr val="tx1"/>
                </a:solidFill>
                <a:latin typeface="Franklin Gothic"/>
                <a:ea typeface="Franklin Gothic"/>
                <a:cs typeface="Franklin Gothic"/>
                <a:sym typeface="Franklin Gothic"/>
              </a:rPr>
            </a:br>
            <a:r>
              <a:rPr lang="en-US" dirty="0">
                <a:solidFill>
                  <a:schemeClr val="tx1"/>
                </a:solidFill>
                <a:latin typeface="Franklin Gothic"/>
                <a:ea typeface="Franklin Gothic"/>
                <a:cs typeface="Franklin Gothic"/>
                <a:sym typeface="Franklin Gothic"/>
              </a:rPr>
              <a:t>Team Leader Name: </a:t>
            </a:r>
            <a:r>
              <a:rPr lang="en-US" b="1" dirty="0">
                <a:solidFill>
                  <a:schemeClr val="tx1"/>
                </a:solidFill>
                <a:latin typeface="Franklin Gothic"/>
                <a:ea typeface="Franklin Gothic"/>
                <a:cs typeface="Franklin Gothic"/>
                <a:sym typeface="Franklin Gothic"/>
              </a:rPr>
              <a:t>J Ryan Roy</a:t>
            </a:r>
            <a:endParaRPr b="1" dirty="0">
              <a:solidFill>
                <a:schemeClr val="tx1"/>
              </a:solidFill>
            </a:endParaRPr>
          </a:p>
          <a:p>
            <a:pPr marL="0" lvl="0" indent="0" algn="l" rtl="0">
              <a:lnSpc>
                <a:spcPct val="90000"/>
              </a:lnSpc>
              <a:spcBef>
                <a:spcPts val="1000"/>
              </a:spcBef>
              <a:spcAft>
                <a:spcPts val="0"/>
              </a:spcAft>
              <a:buClr>
                <a:schemeClr val="lt2"/>
              </a:buClr>
              <a:buSzPts val="1800"/>
              <a:buNone/>
            </a:pPr>
            <a:br>
              <a:rPr lang="en-US" dirty="0">
                <a:solidFill>
                  <a:schemeClr val="tx1"/>
                </a:solidFill>
                <a:latin typeface="Franklin Gothic"/>
                <a:ea typeface="Franklin Gothic"/>
                <a:cs typeface="Franklin Gothic"/>
                <a:sym typeface="Franklin Gothic"/>
              </a:rPr>
            </a:br>
            <a:r>
              <a:rPr lang="en-US" dirty="0">
                <a:solidFill>
                  <a:schemeClr val="tx1"/>
                </a:solidFill>
                <a:latin typeface="Franklin Gothic"/>
                <a:ea typeface="Franklin Gothic"/>
                <a:cs typeface="Franklin Gothic"/>
                <a:sym typeface="Franklin Gothic"/>
              </a:rPr>
              <a:t>Institute Code (AISHE): </a:t>
            </a:r>
            <a:r>
              <a:rPr lang="en-US" b="1" dirty="0">
                <a:solidFill>
                  <a:schemeClr val="tx1"/>
                </a:solidFill>
                <a:latin typeface="Franklin Gothic"/>
                <a:ea typeface="Franklin Gothic"/>
                <a:cs typeface="Franklin Gothic"/>
                <a:sym typeface="Franklin Gothic"/>
              </a:rPr>
              <a:t>U-1229</a:t>
            </a:r>
            <a:endParaRPr b="1" dirty="0">
              <a:solidFill>
                <a:schemeClr val="tx1"/>
              </a:solidFill>
            </a:endParaRPr>
          </a:p>
          <a:p>
            <a:pPr marL="0" lvl="0" indent="0" algn="l" rtl="0">
              <a:lnSpc>
                <a:spcPct val="90000"/>
              </a:lnSpc>
              <a:spcBef>
                <a:spcPts val="1000"/>
              </a:spcBef>
              <a:spcAft>
                <a:spcPts val="0"/>
              </a:spcAft>
              <a:buClr>
                <a:schemeClr val="lt2"/>
              </a:buClr>
              <a:buSzPts val="1800"/>
              <a:buNone/>
            </a:pPr>
            <a:br>
              <a:rPr lang="en-US" dirty="0">
                <a:solidFill>
                  <a:schemeClr val="tx1"/>
                </a:solidFill>
                <a:latin typeface="Franklin Gothic"/>
                <a:ea typeface="Franklin Gothic"/>
                <a:cs typeface="Franklin Gothic"/>
                <a:sym typeface="Franklin Gothic"/>
              </a:rPr>
            </a:br>
            <a:r>
              <a:rPr lang="en-US" dirty="0">
                <a:solidFill>
                  <a:schemeClr val="tx1"/>
                </a:solidFill>
                <a:latin typeface="Franklin Gothic"/>
                <a:ea typeface="Franklin Gothic"/>
                <a:cs typeface="Franklin Gothic"/>
                <a:sym typeface="Franklin Gothic"/>
              </a:rPr>
              <a:t>Institute Name: </a:t>
            </a:r>
            <a:r>
              <a:rPr lang="en-US" b="1" dirty="0">
                <a:solidFill>
                  <a:schemeClr val="tx1"/>
                </a:solidFill>
                <a:latin typeface="Franklin Gothic"/>
                <a:ea typeface="Franklin Gothic"/>
                <a:cs typeface="Franklin Gothic"/>
                <a:sym typeface="Franklin Gothic"/>
              </a:rPr>
              <a:t>St Joseph’s University</a:t>
            </a:r>
            <a:r>
              <a:rPr lang="en-US" b="1">
                <a:solidFill>
                  <a:schemeClr val="tx1"/>
                </a:solidFill>
                <a:latin typeface="Franklin Gothic"/>
                <a:ea typeface="Franklin Gothic"/>
                <a:cs typeface="Franklin Gothic"/>
                <a:sym typeface="Franklin Gothic"/>
              </a:rPr>
              <a:t>, Bangalore</a:t>
            </a:r>
            <a:endParaRPr b="1" dirty="0">
              <a:solidFill>
                <a:schemeClr val="tx1"/>
              </a:solidFill>
            </a:endParaRPr>
          </a:p>
          <a:p>
            <a:pPr marL="0" lvl="0" indent="0" algn="l" rtl="0">
              <a:lnSpc>
                <a:spcPct val="90000"/>
              </a:lnSpc>
              <a:spcBef>
                <a:spcPts val="1000"/>
              </a:spcBef>
              <a:spcAft>
                <a:spcPts val="0"/>
              </a:spcAft>
              <a:buClr>
                <a:schemeClr val="lt2"/>
              </a:buClr>
              <a:buSzPts val="1800"/>
              <a:buNone/>
            </a:pPr>
            <a:endParaRPr dirty="0">
              <a:solidFill>
                <a:schemeClr val="tx1"/>
              </a:solidFill>
              <a:latin typeface="Franklin Gothic"/>
              <a:ea typeface="Franklin Gothic"/>
              <a:cs typeface="Franklin Gothic"/>
              <a:sym typeface="Franklin Gothic"/>
            </a:endParaRPr>
          </a:p>
          <a:p>
            <a:pPr marL="0" lvl="0" indent="0" algn="l" rtl="0">
              <a:lnSpc>
                <a:spcPct val="90000"/>
              </a:lnSpc>
              <a:spcBef>
                <a:spcPts val="1000"/>
              </a:spcBef>
              <a:spcAft>
                <a:spcPts val="0"/>
              </a:spcAft>
              <a:buClr>
                <a:schemeClr val="lt2"/>
              </a:buClr>
              <a:buSzPts val="1800"/>
              <a:buNone/>
            </a:pPr>
            <a:r>
              <a:rPr lang="en-US" dirty="0">
                <a:solidFill>
                  <a:schemeClr val="tx1"/>
                </a:solidFill>
                <a:latin typeface="Franklin Gothic"/>
                <a:ea typeface="Franklin Gothic"/>
                <a:cs typeface="Franklin Gothic"/>
                <a:sym typeface="Franklin Gothic"/>
              </a:rPr>
              <a:t>Theme Name: </a:t>
            </a:r>
            <a:r>
              <a:rPr lang="en-IN" b="1" dirty="0">
                <a:solidFill>
                  <a:schemeClr val="tx1"/>
                </a:solidFill>
                <a:latin typeface="Franklin Gothic"/>
                <a:ea typeface="Franklin Gothic"/>
                <a:cs typeface="Franklin Gothic"/>
                <a:sym typeface="Franklin Gothic"/>
              </a:rPr>
              <a:t>Transportation and Logistics </a:t>
            </a:r>
            <a:endParaRPr b="1" dirty="0">
              <a:solidFill>
                <a:schemeClr val="tx1"/>
              </a:solidFill>
            </a:endParaRPr>
          </a:p>
        </p:txBody>
      </p:sp>
      <p:pic>
        <p:nvPicPr>
          <p:cNvPr id="212" name="Google Shape;212;p1"/>
          <p:cNvPicPr preferRelativeResize="0"/>
          <p:nvPr/>
        </p:nvPicPr>
        <p:blipFill rotWithShape="1">
          <a:blip r:embed="rId3"/>
          <a:srcRect/>
          <a:stretch/>
        </p:blipFill>
        <p:spPr>
          <a:xfrm>
            <a:off x="1213475" y="252206"/>
            <a:ext cx="3330245" cy="167086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9F325-85A6-3F4E-9715-8933D759DF8E}"/>
              </a:ext>
            </a:extLst>
          </p:cNvPr>
          <p:cNvSpPr>
            <a:spLocks noGrp="1"/>
          </p:cNvSpPr>
          <p:nvPr>
            <p:ph type="title"/>
          </p:nvPr>
        </p:nvSpPr>
        <p:spPr/>
        <p:txBody>
          <a:bodyPr/>
          <a:lstStyle/>
          <a:p>
            <a:r>
              <a:rPr lang="en-IN" b="1" i="0" dirty="0">
                <a:effectLst/>
                <a:latin typeface="+mn-lt"/>
              </a:rPr>
              <a:t>Potential Impact</a:t>
            </a:r>
            <a:br>
              <a:rPr lang="en-IN" b="1" i="0" dirty="0">
                <a:effectLst/>
                <a:latin typeface="+mn-lt"/>
              </a:rPr>
            </a:br>
            <a:endParaRPr lang="en-IN" dirty="0">
              <a:latin typeface="+mn-lt"/>
            </a:endParaRPr>
          </a:p>
        </p:txBody>
      </p:sp>
      <p:sp>
        <p:nvSpPr>
          <p:cNvPr id="3" name="Content Placeholder 2">
            <a:extLst>
              <a:ext uri="{FF2B5EF4-FFF2-40B4-BE49-F238E27FC236}">
                <a16:creationId xmlns:a16="http://schemas.microsoft.com/office/drawing/2014/main" id="{804C5282-C7AF-617B-5C13-D17FBF3345D6}"/>
              </a:ext>
            </a:extLst>
          </p:cNvPr>
          <p:cNvSpPr>
            <a:spLocks noGrp="1"/>
          </p:cNvSpPr>
          <p:nvPr>
            <p:ph idx="1"/>
          </p:nvPr>
        </p:nvSpPr>
        <p:spPr/>
        <p:txBody>
          <a:bodyPr>
            <a:normAutofit fontScale="92500" lnSpcReduction="20000"/>
          </a:bodyPr>
          <a:lstStyle/>
          <a:p>
            <a:pPr algn="l">
              <a:buFont typeface="+mj-lt"/>
              <a:buAutoNum type="arabicPeriod"/>
            </a:pPr>
            <a:r>
              <a:rPr lang="en-IN" b="1" i="0" dirty="0">
                <a:effectLst/>
                <a:latin typeface="Söhne"/>
              </a:rPr>
              <a:t>Operational Efficiency:</a:t>
            </a:r>
            <a:endParaRPr lang="en-IN" b="0" i="0" dirty="0">
              <a:effectLst/>
              <a:latin typeface="Söhne"/>
            </a:endParaRPr>
          </a:p>
          <a:p>
            <a:pPr marL="457200" lvl="1" indent="0" algn="l">
              <a:buNone/>
            </a:pPr>
            <a:r>
              <a:rPr lang="en-IN" b="0" i="0" dirty="0">
                <a:effectLst/>
                <a:latin typeface="Söhne"/>
              </a:rPr>
              <a:t>The application has the potential to significantly improve operational efficiency by providing real-time insights and predictions. Early detection of pulley issues allows for proactive maintenance, reducing downtime and optimizing overall system performance.</a:t>
            </a:r>
          </a:p>
          <a:p>
            <a:pPr algn="l">
              <a:buFont typeface="+mj-lt"/>
              <a:buAutoNum type="arabicPeriod"/>
            </a:pPr>
            <a:r>
              <a:rPr lang="en-IN" b="1" i="0" dirty="0">
                <a:effectLst/>
                <a:latin typeface="Söhne"/>
              </a:rPr>
              <a:t>Cost Reduction:</a:t>
            </a:r>
            <a:endParaRPr lang="en-IN" b="0" i="0" dirty="0">
              <a:effectLst/>
              <a:latin typeface="Söhne"/>
            </a:endParaRPr>
          </a:p>
          <a:p>
            <a:pPr marL="457200" lvl="1" indent="0" algn="l">
              <a:buNone/>
            </a:pPr>
            <a:r>
              <a:rPr lang="en-IN" b="0" i="0" dirty="0">
                <a:effectLst/>
                <a:latin typeface="Söhne"/>
              </a:rPr>
              <a:t>Predictive maintenance can lead to cost reductions by minimizing unplanned downtime and preventing costly repairs. The ability to address issues before they escalate can result in substantial savings for industries reliant on efficient pulley systems.</a:t>
            </a:r>
          </a:p>
          <a:p>
            <a:pPr algn="l">
              <a:buFont typeface="+mj-lt"/>
              <a:buAutoNum type="arabicPeriod"/>
            </a:pPr>
            <a:r>
              <a:rPr lang="en-IN" b="1" i="0" dirty="0">
                <a:effectLst/>
                <a:latin typeface="Söhne"/>
              </a:rPr>
              <a:t>Safety Improvement:</a:t>
            </a:r>
            <a:endParaRPr lang="en-IN" b="0" i="0" dirty="0">
              <a:effectLst/>
              <a:latin typeface="Söhne"/>
            </a:endParaRPr>
          </a:p>
          <a:p>
            <a:pPr marL="457200" lvl="1" indent="0" algn="l">
              <a:buNone/>
            </a:pPr>
            <a:r>
              <a:rPr lang="en-IN" b="0" i="0" dirty="0">
                <a:effectLst/>
                <a:latin typeface="Söhne"/>
              </a:rPr>
              <a:t>Timely identification and resolution of pulley issues contribute to a safer working environment. The application's ability to prevent unexpected failures enhances overall workplace safety, aligning with industry priorities.</a:t>
            </a:r>
          </a:p>
          <a:p>
            <a:pPr marL="0" indent="0">
              <a:buNone/>
            </a:pPr>
            <a:endParaRPr lang="en-IN" dirty="0"/>
          </a:p>
        </p:txBody>
      </p:sp>
    </p:spTree>
    <p:extLst>
      <p:ext uri="{BB962C8B-B14F-4D97-AF65-F5344CB8AC3E}">
        <p14:creationId xmlns:p14="http://schemas.microsoft.com/office/powerpoint/2010/main" val="2470702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B17DE-9B55-B3CA-4177-9953526315CD}"/>
              </a:ext>
            </a:extLst>
          </p:cNvPr>
          <p:cNvSpPr>
            <a:spLocks noGrp="1"/>
          </p:cNvSpPr>
          <p:nvPr>
            <p:ph type="title"/>
          </p:nvPr>
        </p:nvSpPr>
        <p:spPr/>
        <p:txBody>
          <a:bodyPr/>
          <a:lstStyle/>
          <a:p>
            <a:r>
              <a:rPr lang="en-IN" dirty="0">
                <a:latin typeface="+mn-lt"/>
              </a:rPr>
              <a:t>Future scope</a:t>
            </a:r>
          </a:p>
        </p:txBody>
      </p:sp>
      <p:sp>
        <p:nvSpPr>
          <p:cNvPr id="3" name="Content Placeholder 2">
            <a:extLst>
              <a:ext uri="{FF2B5EF4-FFF2-40B4-BE49-F238E27FC236}">
                <a16:creationId xmlns:a16="http://schemas.microsoft.com/office/drawing/2014/main" id="{2001055F-3D2C-8142-FA41-96B90EBAFC13}"/>
              </a:ext>
            </a:extLst>
          </p:cNvPr>
          <p:cNvSpPr>
            <a:spLocks noGrp="1"/>
          </p:cNvSpPr>
          <p:nvPr>
            <p:ph idx="1"/>
          </p:nvPr>
        </p:nvSpPr>
        <p:spPr/>
        <p:txBody>
          <a:bodyPr/>
          <a:lstStyle/>
          <a:p>
            <a:r>
              <a:rPr lang="en-IN" b="1" i="0" dirty="0">
                <a:effectLst/>
                <a:latin typeface="Söhne"/>
              </a:rPr>
              <a:t>Integration with IoT and Edge Computing</a:t>
            </a:r>
          </a:p>
          <a:p>
            <a:r>
              <a:rPr lang="en-IN" b="1" i="0" dirty="0">
                <a:effectLst/>
                <a:latin typeface="Söhne"/>
              </a:rPr>
              <a:t>Advanced Sensor Technologies</a:t>
            </a:r>
            <a:endParaRPr lang="en-IN" b="1" dirty="0">
              <a:latin typeface="Söhne"/>
            </a:endParaRPr>
          </a:p>
          <a:p>
            <a:r>
              <a:rPr lang="en-IN" b="1" i="0" dirty="0">
                <a:effectLst/>
                <a:latin typeface="Söhne"/>
              </a:rPr>
              <a:t>Predictive Analytics Enhancements</a:t>
            </a:r>
          </a:p>
          <a:p>
            <a:r>
              <a:rPr lang="en-IN" b="1" i="0" dirty="0">
                <a:effectLst/>
                <a:latin typeface="Söhne"/>
              </a:rPr>
              <a:t>Predictive Maintenance for Entire Conveyor Systems</a:t>
            </a:r>
            <a:endParaRPr lang="en-IN" b="1" dirty="0">
              <a:latin typeface="Söhne"/>
            </a:endParaRPr>
          </a:p>
          <a:p>
            <a:r>
              <a:rPr lang="en-IN" b="1" i="0" dirty="0">
                <a:effectLst/>
                <a:latin typeface="Söhne"/>
              </a:rPr>
              <a:t>Enhanced User Interfaces</a:t>
            </a:r>
          </a:p>
          <a:p>
            <a:r>
              <a:rPr lang="en-IN" b="1" i="0" dirty="0">
                <a:effectLst/>
                <a:latin typeface="Söhne"/>
              </a:rPr>
              <a:t>Collaboration with Equipment Manufacturers</a:t>
            </a:r>
            <a:endParaRPr lang="en-IN" dirty="0"/>
          </a:p>
        </p:txBody>
      </p:sp>
    </p:spTree>
    <p:extLst>
      <p:ext uri="{BB962C8B-B14F-4D97-AF65-F5344CB8AC3E}">
        <p14:creationId xmlns:p14="http://schemas.microsoft.com/office/powerpoint/2010/main" val="1764204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F26D3-80E7-0423-6919-B1FE846F791E}"/>
              </a:ext>
            </a:extLst>
          </p:cNvPr>
          <p:cNvSpPr>
            <a:spLocks noGrp="1"/>
          </p:cNvSpPr>
          <p:nvPr>
            <p:ph type="ctrTitle"/>
          </p:nvPr>
        </p:nvSpPr>
        <p:spPr>
          <a:xfrm>
            <a:off x="3180795" y="235671"/>
            <a:ext cx="4558612" cy="953337"/>
          </a:xfrm>
        </p:spPr>
        <p:txBody>
          <a:bodyPr/>
          <a:lstStyle/>
          <a:p>
            <a:r>
              <a:rPr lang="en-IN" sz="4000" dirty="0">
                <a:latin typeface="+mn-lt"/>
              </a:rPr>
              <a:t>Models used</a:t>
            </a:r>
          </a:p>
        </p:txBody>
      </p:sp>
      <p:sp>
        <p:nvSpPr>
          <p:cNvPr id="3" name="Text Placeholder 2">
            <a:extLst>
              <a:ext uri="{FF2B5EF4-FFF2-40B4-BE49-F238E27FC236}">
                <a16:creationId xmlns:a16="http://schemas.microsoft.com/office/drawing/2014/main" id="{CA2CF58A-B084-52DC-8251-27A2794F9A82}"/>
              </a:ext>
            </a:extLst>
          </p:cNvPr>
          <p:cNvSpPr>
            <a:spLocks noGrp="1"/>
          </p:cNvSpPr>
          <p:nvPr>
            <p:ph type="body" idx="1"/>
          </p:nvPr>
        </p:nvSpPr>
        <p:spPr>
          <a:xfrm>
            <a:off x="4609706" y="1604914"/>
            <a:ext cx="7371761" cy="4296266"/>
          </a:xfrm>
        </p:spPr>
        <p:txBody>
          <a:bodyPr/>
          <a:lstStyle/>
          <a:p>
            <a:pPr marL="571500" indent="-342900">
              <a:buFont typeface="Arial" panose="020B0604020202020204" pitchFamily="34" charset="0"/>
              <a:buChar char="•"/>
            </a:pPr>
            <a:r>
              <a:rPr lang="en-IN" sz="2400" b="1" i="0" dirty="0">
                <a:solidFill>
                  <a:schemeClr val="tx1"/>
                </a:solidFill>
                <a:effectLst/>
                <a:latin typeface="Söhne"/>
              </a:rPr>
              <a:t>Support vector machine classifier</a:t>
            </a:r>
          </a:p>
          <a:p>
            <a:pPr marL="571500" indent="-342900">
              <a:buFont typeface="Arial" panose="020B0604020202020204" pitchFamily="34" charset="0"/>
              <a:buChar char="•"/>
            </a:pPr>
            <a:endParaRPr lang="en-IN" sz="2400" b="1" i="0" dirty="0">
              <a:solidFill>
                <a:schemeClr val="tx1"/>
              </a:solidFill>
              <a:effectLst/>
              <a:latin typeface="Söhne"/>
            </a:endParaRPr>
          </a:p>
          <a:p>
            <a:pPr marL="571500" indent="-342900">
              <a:buFont typeface="Arial" panose="020B0604020202020204" pitchFamily="34" charset="0"/>
              <a:buChar char="•"/>
            </a:pPr>
            <a:r>
              <a:rPr lang="en-IN" sz="2400" b="1" dirty="0">
                <a:solidFill>
                  <a:schemeClr val="tx1"/>
                </a:solidFill>
                <a:latin typeface="Söhne"/>
              </a:rPr>
              <a:t>XGBoost Classifier</a:t>
            </a:r>
          </a:p>
          <a:p>
            <a:pPr marL="571500" indent="-342900">
              <a:buFont typeface="Arial" panose="020B0604020202020204" pitchFamily="34" charset="0"/>
              <a:buChar char="•"/>
            </a:pPr>
            <a:endParaRPr lang="en-IN" sz="2400" b="1" dirty="0">
              <a:solidFill>
                <a:schemeClr val="tx1"/>
              </a:solidFill>
              <a:latin typeface="Söhne"/>
            </a:endParaRPr>
          </a:p>
          <a:p>
            <a:pPr marL="571500" indent="-342900">
              <a:buFont typeface="Arial" panose="020B0604020202020204" pitchFamily="34" charset="0"/>
              <a:buChar char="•"/>
            </a:pPr>
            <a:r>
              <a:rPr lang="en-IN" sz="2400" b="1" dirty="0">
                <a:solidFill>
                  <a:schemeClr val="tx1"/>
                </a:solidFill>
                <a:latin typeface="Söhne"/>
              </a:rPr>
              <a:t>Random forest classifier</a:t>
            </a:r>
          </a:p>
          <a:p>
            <a:pPr marL="571500" indent="-342900">
              <a:buFont typeface="Arial" panose="020B0604020202020204" pitchFamily="34" charset="0"/>
              <a:buChar char="•"/>
            </a:pPr>
            <a:endParaRPr lang="en-IN" sz="2400" b="1" i="0" dirty="0">
              <a:solidFill>
                <a:schemeClr val="tx1"/>
              </a:solidFill>
              <a:effectLst/>
              <a:latin typeface="Söhne"/>
            </a:endParaRPr>
          </a:p>
          <a:p>
            <a:pPr marL="571500" indent="-342900">
              <a:buFont typeface="Arial" panose="020B0604020202020204" pitchFamily="34" charset="0"/>
              <a:buChar char="•"/>
            </a:pPr>
            <a:r>
              <a:rPr lang="en-IN" sz="2400" b="1" dirty="0">
                <a:solidFill>
                  <a:schemeClr val="tx1"/>
                </a:solidFill>
                <a:latin typeface="Söhne"/>
              </a:rPr>
              <a:t>Artificial Neural Network</a:t>
            </a:r>
          </a:p>
          <a:p>
            <a:pPr marL="571500" indent="-342900">
              <a:buFont typeface="Arial" panose="020B0604020202020204" pitchFamily="34" charset="0"/>
              <a:buChar char="•"/>
            </a:pPr>
            <a:endParaRPr lang="en-IN" sz="2400" b="1" dirty="0">
              <a:solidFill>
                <a:schemeClr val="tx1"/>
              </a:solidFill>
              <a:latin typeface="+mn-lt"/>
            </a:endParaRPr>
          </a:p>
          <a:p>
            <a:pPr marL="571500" indent="-342900">
              <a:buFont typeface="Arial" panose="020B0604020202020204" pitchFamily="34" charset="0"/>
              <a:buChar char="•"/>
            </a:pPr>
            <a:r>
              <a:rPr lang="en-IN" sz="2400" b="1" i="0" dirty="0">
                <a:solidFill>
                  <a:schemeClr val="tx1"/>
                </a:solidFill>
                <a:effectLst/>
                <a:latin typeface="+mn-lt"/>
              </a:rPr>
              <a:t>Convolutional Neural Network</a:t>
            </a:r>
          </a:p>
        </p:txBody>
      </p:sp>
    </p:spTree>
    <p:extLst>
      <p:ext uri="{BB962C8B-B14F-4D97-AF65-F5344CB8AC3E}">
        <p14:creationId xmlns:p14="http://schemas.microsoft.com/office/powerpoint/2010/main" val="280806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F26D3-80E7-0423-6919-B1FE846F791E}"/>
              </a:ext>
            </a:extLst>
          </p:cNvPr>
          <p:cNvSpPr>
            <a:spLocks noGrp="1"/>
          </p:cNvSpPr>
          <p:nvPr>
            <p:ph type="ctrTitle"/>
          </p:nvPr>
        </p:nvSpPr>
        <p:spPr>
          <a:xfrm>
            <a:off x="3180795" y="235671"/>
            <a:ext cx="7546908" cy="953337"/>
          </a:xfrm>
        </p:spPr>
        <p:txBody>
          <a:bodyPr/>
          <a:lstStyle/>
          <a:p>
            <a:pPr marL="228600"/>
            <a:r>
              <a:rPr lang="en-IN" sz="4000" b="1" i="0" dirty="0">
                <a:effectLst/>
                <a:latin typeface="Söhne"/>
              </a:rPr>
              <a:t>Support vector machine classifier</a:t>
            </a:r>
          </a:p>
        </p:txBody>
      </p:sp>
      <p:pic>
        <p:nvPicPr>
          <p:cNvPr id="4" name="Picture 3">
            <a:extLst>
              <a:ext uri="{FF2B5EF4-FFF2-40B4-BE49-F238E27FC236}">
                <a16:creationId xmlns:a16="http://schemas.microsoft.com/office/drawing/2014/main" id="{BE6CD99C-559E-8E89-4DBA-B234EC1AA2E7}"/>
              </a:ext>
            </a:extLst>
          </p:cNvPr>
          <p:cNvPicPr>
            <a:picLocks noChangeAspect="1"/>
          </p:cNvPicPr>
          <p:nvPr/>
        </p:nvPicPr>
        <p:blipFill>
          <a:blip r:embed="rId2"/>
          <a:stretch>
            <a:fillRect/>
          </a:stretch>
        </p:blipFill>
        <p:spPr>
          <a:xfrm>
            <a:off x="3043384" y="1664572"/>
            <a:ext cx="5110801" cy="3825800"/>
          </a:xfrm>
          <a:prstGeom prst="rect">
            <a:avLst/>
          </a:prstGeom>
        </p:spPr>
      </p:pic>
      <p:sp>
        <p:nvSpPr>
          <p:cNvPr id="3" name="Text Placeholder 2">
            <a:extLst>
              <a:ext uri="{FF2B5EF4-FFF2-40B4-BE49-F238E27FC236}">
                <a16:creationId xmlns:a16="http://schemas.microsoft.com/office/drawing/2014/main" id="{CA2CF58A-B084-52DC-8251-27A2794F9A82}"/>
              </a:ext>
            </a:extLst>
          </p:cNvPr>
          <p:cNvSpPr>
            <a:spLocks noGrp="1"/>
          </p:cNvSpPr>
          <p:nvPr>
            <p:ph type="body" idx="1"/>
          </p:nvPr>
        </p:nvSpPr>
        <p:spPr>
          <a:xfrm>
            <a:off x="3591612" y="1725105"/>
            <a:ext cx="6561056" cy="3704734"/>
          </a:xfrm>
        </p:spPr>
        <p:txBody>
          <a:bodyPr/>
          <a:lstStyle/>
          <a:p>
            <a:pPr marL="571500" indent="-342900">
              <a:buFont typeface="Arial" panose="020B0604020202020204" pitchFamily="34" charset="0"/>
              <a:buChar char="•"/>
            </a:pPr>
            <a:endParaRPr lang="en-IN" sz="2400" b="1" i="0" dirty="0">
              <a:effectLst/>
              <a:latin typeface="Söhne"/>
            </a:endParaRPr>
          </a:p>
        </p:txBody>
      </p:sp>
    </p:spTree>
    <p:extLst>
      <p:ext uri="{BB962C8B-B14F-4D97-AF65-F5344CB8AC3E}">
        <p14:creationId xmlns:p14="http://schemas.microsoft.com/office/powerpoint/2010/main" val="537228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C50F8-68E8-A741-0FCA-759FA9678EF2}"/>
              </a:ext>
            </a:extLst>
          </p:cNvPr>
          <p:cNvSpPr>
            <a:spLocks noGrp="1"/>
          </p:cNvSpPr>
          <p:nvPr>
            <p:ph type="ctrTitle"/>
          </p:nvPr>
        </p:nvSpPr>
        <p:spPr>
          <a:xfrm>
            <a:off x="4260563" y="239818"/>
            <a:ext cx="3417969" cy="1008668"/>
          </a:xfrm>
        </p:spPr>
        <p:txBody>
          <a:bodyPr/>
          <a:lstStyle/>
          <a:p>
            <a:r>
              <a:rPr lang="en-IN" sz="4400" dirty="0" err="1"/>
              <a:t>Xg</a:t>
            </a:r>
            <a:r>
              <a:rPr lang="en-IN" sz="4400" dirty="0"/>
              <a:t> boost</a:t>
            </a:r>
          </a:p>
        </p:txBody>
      </p:sp>
      <p:sp>
        <p:nvSpPr>
          <p:cNvPr id="3" name="Text Placeholder 2">
            <a:extLst>
              <a:ext uri="{FF2B5EF4-FFF2-40B4-BE49-F238E27FC236}">
                <a16:creationId xmlns:a16="http://schemas.microsoft.com/office/drawing/2014/main" id="{20552B6A-1623-87C7-AC7C-CCEDF1215899}"/>
              </a:ext>
            </a:extLst>
          </p:cNvPr>
          <p:cNvSpPr>
            <a:spLocks noGrp="1"/>
          </p:cNvSpPr>
          <p:nvPr>
            <p:ph type="body" idx="1"/>
          </p:nvPr>
        </p:nvSpPr>
        <p:spPr/>
        <p:txBody>
          <a:bodyPr/>
          <a:lstStyle/>
          <a:p>
            <a:endParaRPr lang="en-IN"/>
          </a:p>
        </p:txBody>
      </p:sp>
      <p:pic>
        <p:nvPicPr>
          <p:cNvPr id="4" name="Picture 3">
            <a:extLst>
              <a:ext uri="{FF2B5EF4-FFF2-40B4-BE49-F238E27FC236}">
                <a16:creationId xmlns:a16="http://schemas.microsoft.com/office/drawing/2014/main" id="{DB80F92F-6209-4AFD-2B2D-AB19DDF8EA7A}"/>
              </a:ext>
            </a:extLst>
          </p:cNvPr>
          <p:cNvPicPr>
            <a:picLocks noChangeAspect="1"/>
          </p:cNvPicPr>
          <p:nvPr/>
        </p:nvPicPr>
        <p:blipFill>
          <a:blip r:embed="rId2"/>
          <a:stretch>
            <a:fillRect/>
          </a:stretch>
        </p:blipFill>
        <p:spPr>
          <a:xfrm>
            <a:off x="3134461" y="1502999"/>
            <a:ext cx="5179980" cy="4254404"/>
          </a:xfrm>
          <a:prstGeom prst="rect">
            <a:avLst/>
          </a:prstGeom>
        </p:spPr>
      </p:pic>
    </p:spTree>
    <p:extLst>
      <p:ext uri="{BB962C8B-B14F-4D97-AF65-F5344CB8AC3E}">
        <p14:creationId xmlns:p14="http://schemas.microsoft.com/office/powerpoint/2010/main" val="235356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F3ACF-E4A1-F4CF-4BEC-22A8E6143E8E}"/>
              </a:ext>
            </a:extLst>
          </p:cNvPr>
          <p:cNvSpPr>
            <a:spLocks noGrp="1"/>
          </p:cNvSpPr>
          <p:nvPr>
            <p:ph type="ctrTitle"/>
          </p:nvPr>
        </p:nvSpPr>
        <p:spPr>
          <a:xfrm>
            <a:off x="3862757" y="656662"/>
            <a:ext cx="5008596" cy="799829"/>
          </a:xfrm>
        </p:spPr>
        <p:txBody>
          <a:bodyPr/>
          <a:lstStyle/>
          <a:p>
            <a:r>
              <a:rPr lang="en-IN" sz="4400" dirty="0"/>
              <a:t>Random Forest </a:t>
            </a:r>
          </a:p>
        </p:txBody>
      </p:sp>
      <p:sp>
        <p:nvSpPr>
          <p:cNvPr id="3" name="Text Placeholder 2">
            <a:extLst>
              <a:ext uri="{FF2B5EF4-FFF2-40B4-BE49-F238E27FC236}">
                <a16:creationId xmlns:a16="http://schemas.microsoft.com/office/drawing/2014/main" id="{34E32CEC-172E-AF77-57CE-31B5C6B540B2}"/>
              </a:ext>
            </a:extLst>
          </p:cNvPr>
          <p:cNvSpPr>
            <a:spLocks noGrp="1"/>
          </p:cNvSpPr>
          <p:nvPr>
            <p:ph type="body" idx="1"/>
          </p:nvPr>
        </p:nvSpPr>
        <p:spPr/>
        <p:txBody>
          <a:bodyPr/>
          <a:lstStyle/>
          <a:p>
            <a:endParaRPr lang="en-IN"/>
          </a:p>
        </p:txBody>
      </p:sp>
      <p:sp>
        <p:nvSpPr>
          <p:cNvPr id="4" name="AutoShape 2">
            <a:extLst>
              <a:ext uri="{FF2B5EF4-FFF2-40B4-BE49-F238E27FC236}">
                <a16:creationId xmlns:a16="http://schemas.microsoft.com/office/drawing/2014/main" id="{62233221-DC3D-8918-88DC-394A11F3B066}"/>
              </a:ext>
            </a:extLst>
          </p:cNvPr>
          <p:cNvSpPr>
            <a:spLocks noChangeAspect="1" noChangeArrowheads="1"/>
          </p:cNvSpPr>
          <p:nvPr/>
        </p:nvSpPr>
        <p:spPr bwMode="auto">
          <a:xfrm>
            <a:off x="5943600" y="3276600"/>
            <a:ext cx="3181546" cy="318154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4D660D20-0A9D-C6AC-0751-25B3D599F70F}"/>
              </a:ext>
            </a:extLst>
          </p:cNvPr>
          <p:cNvPicPr>
            <a:picLocks noChangeAspect="1"/>
          </p:cNvPicPr>
          <p:nvPr/>
        </p:nvPicPr>
        <p:blipFill>
          <a:blip r:embed="rId2"/>
          <a:stretch>
            <a:fillRect/>
          </a:stretch>
        </p:blipFill>
        <p:spPr>
          <a:xfrm>
            <a:off x="3373830" y="1964407"/>
            <a:ext cx="5562993" cy="4236931"/>
          </a:xfrm>
          <a:prstGeom prst="rect">
            <a:avLst/>
          </a:prstGeom>
        </p:spPr>
      </p:pic>
    </p:spTree>
    <p:extLst>
      <p:ext uri="{BB962C8B-B14F-4D97-AF65-F5344CB8AC3E}">
        <p14:creationId xmlns:p14="http://schemas.microsoft.com/office/powerpoint/2010/main" val="40886530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91767-C566-C0F4-7AC5-E90E9ECD4E95}"/>
              </a:ext>
            </a:extLst>
          </p:cNvPr>
          <p:cNvSpPr>
            <a:spLocks noGrp="1"/>
          </p:cNvSpPr>
          <p:nvPr>
            <p:ph type="ctrTitle"/>
          </p:nvPr>
        </p:nvSpPr>
        <p:spPr>
          <a:xfrm>
            <a:off x="6367054" y="2116182"/>
            <a:ext cx="3427395" cy="824981"/>
          </a:xfrm>
        </p:spPr>
        <p:txBody>
          <a:bodyPr/>
          <a:lstStyle/>
          <a:p>
            <a:endParaRPr lang="en-IN" sz="4400" dirty="0"/>
          </a:p>
        </p:txBody>
      </p:sp>
      <p:sp>
        <p:nvSpPr>
          <p:cNvPr id="3" name="Text Placeholder 2">
            <a:extLst>
              <a:ext uri="{FF2B5EF4-FFF2-40B4-BE49-F238E27FC236}">
                <a16:creationId xmlns:a16="http://schemas.microsoft.com/office/drawing/2014/main" id="{C5B7A1D1-030D-03FF-B471-933E37074C89}"/>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2FF57ABB-612B-EFB3-D8E8-55126BA11B58}"/>
              </a:ext>
            </a:extLst>
          </p:cNvPr>
          <p:cNvPicPr>
            <a:picLocks noChangeAspect="1"/>
          </p:cNvPicPr>
          <p:nvPr/>
        </p:nvPicPr>
        <p:blipFill>
          <a:blip r:embed="rId2"/>
          <a:stretch>
            <a:fillRect/>
          </a:stretch>
        </p:blipFill>
        <p:spPr>
          <a:xfrm>
            <a:off x="2356702" y="1355110"/>
            <a:ext cx="7183274" cy="4564741"/>
          </a:xfrm>
          <a:prstGeom prst="rect">
            <a:avLst/>
          </a:prstGeom>
        </p:spPr>
      </p:pic>
      <p:sp>
        <p:nvSpPr>
          <p:cNvPr id="7" name="TextBox 6">
            <a:extLst>
              <a:ext uri="{FF2B5EF4-FFF2-40B4-BE49-F238E27FC236}">
                <a16:creationId xmlns:a16="http://schemas.microsoft.com/office/drawing/2014/main" id="{167DC74A-9856-4F47-2F9F-1854569F2973}"/>
              </a:ext>
            </a:extLst>
          </p:cNvPr>
          <p:cNvSpPr txBox="1"/>
          <p:nvPr/>
        </p:nvSpPr>
        <p:spPr>
          <a:xfrm>
            <a:off x="6529607" y="1962293"/>
            <a:ext cx="886119" cy="307777"/>
          </a:xfrm>
          <a:prstGeom prst="rect">
            <a:avLst/>
          </a:prstGeom>
          <a:noFill/>
        </p:spPr>
        <p:txBody>
          <a:bodyPr wrap="square" rtlCol="0">
            <a:spAutoFit/>
          </a:bodyPr>
          <a:lstStyle/>
          <a:p>
            <a:endParaRPr lang="en-IN" dirty="0"/>
          </a:p>
        </p:txBody>
      </p:sp>
      <p:sp>
        <p:nvSpPr>
          <p:cNvPr id="8" name="TextBox 7">
            <a:extLst>
              <a:ext uri="{FF2B5EF4-FFF2-40B4-BE49-F238E27FC236}">
                <a16:creationId xmlns:a16="http://schemas.microsoft.com/office/drawing/2014/main" id="{D60FBBE3-99B1-CAD8-E865-82897DB1499C}"/>
              </a:ext>
            </a:extLst>
          </p:cNvPr>
          <p:cNvSpPr txBox="1"/>
          <p:nvPr/>
        </p:nvSpPr>
        <p:spPr>
          <a:xfrm>
            <a:off x="8226721" y="3083656"/>
            <a:ext cx="886119" cy="307777"/>
          </a:xfrm>
          <a:prstGeom prst="rect">
            <a:avLst/>
          </a:prstGeom>
          <a:noFill/>
        </p:spPr>
        <p:txBody>
          <a:bodyPr wrap="square" rtlCol="0">
            <a:spAutoFit/>
          </a:bodyPr>
          <a:lstStyle/>
          <a:p>
            <a:r>
              <a:rPr lang="en-IN" dirty="0"/>
              <a:t>57.54</a:t>
            </a:r>
          </a:p>
        </p:txBody>
      </p:sp>
      <p:sp>
        <p:nvSpPr>
          <p:cNvPr id="9" name="TextBox 8">
            <a:extLst>
              <a:ext uri="{FF2B5EF4-FFF2-40B4-BE49-F238E27FC236}">
                <a16:creationId xmlns:a16="http://schemas.microsoft.com/office/drawing/2014/main" id="{7AB3FD6B-564D-D3FF-E4E1-B023B5B2B6AE}"/>
              </a:ext>
            </a:extLst>
          </p:cNvPr>
          <p:cNvSpPr txBox="1"/>
          <p:nvPr/>
        </p:nvSpPr>
        <p:spPr>
          <a:xfrm>
            <a:off x="3817830" y="2419493"/>
            <a:ext cx="886119" cy="307777"/>
          </a:xfrm>
          <a:prstGeom prst="rect">
            <a:avLst/>
          </a:prstGeom>
          <a:noFill/>
        </p:spPr>
        <p:txBody>
          <a:bodyPr wrap="square" rtlCol="0">
            <a:spAutoFit/>
          </a:bodyPr>
          <a:lstStyle/>
          <a:p>
            <a:endParaRPr lang="en-IN" dirty="0"/>
          </a:p>
        </p:txBody>
      </p:sp>
      <p:sp>
        <p:nvSpPr>
          <p:cNvPr id="10" name="TextBox 9">
            <a:extLst>
              <a:ext uri="{FF2B5EF4-FFF2-40B4-BE49-F238E27FC236}">
                <a16:creationId xmlns:a16="http://schemas.microsoft.com/office/drawing/2014/main" id="{D6E64D97-D630-530F-993C-3221D8F42533}"/>
              </a:ext>
            </a:extLst>
          </p:cNvPr>
          <p:cNvSpPr txBox="1"/>
          <p:nvPr/>
        </p:nvSpPr>
        <p:spPr>
          <a:xfrm>
            <a:off x="3475759" y="2047952"/>
            <a:ext cx="886119" cy="307777"/>
          </a:xfrm>
          <a:prstGeom prst="rect">
            <a:avLst/>
          </a:prstGeom>
          <a:noFill/>
        </p:spPr>
        <p:txBody>
          <a:bodyPr wrap="square" rtlCol="0">
            <a:spAutoFit/>
          </a:bodyPr>
          <a:lstStyle/>
          <a:p>
            <a:r>
              <a:rPr lang="en-IN" dirty="0"/>
              <a:t>80.31</a:t>
            </a:r>
          </a:p>
        </p:txBody>
      </p:sp>
      <p:sp>
        <p:nvSpPr>
          <p:cNvPr id="11" name="TextBox 10">
            <a:extLst>
              <a:ext uri="{FF2B5EF4-FFF2-40B4-BE49-F238E27FC236}">
                <a16:creationId xmlns:a16="http://schemas.microsoft.com/office/drawing/2014/main" id="{BD948F51-61A3-2209-D307-B475AA9849C5}"/>
              </a:ext>
            </a:extLst>
          </p:cNvPr>
          <p:cNvSpPr txBox="1"/>
          <p:nvPr/>
        </p:nvSpPr>
        <p:spPr>
          <a:xfrm>
            <a:off x="5037875" y="2047951"/>
            <a:ext cx="886119" cy="307777"/>
          </a:xfrm>
          <a:prstGeom prst="rect">
            <a:avLst/>
          </a:prstGeom>
          <a:noFill/>
        </p:spPr>
        <p:txBody>
          <a:bodyPr wrap="square" rtlCol="0">
            <a:spAutoFit/>
          </a:bodyPr>
          <a:lstStyle/>
          <a:p>
            <a:r>
              <a:rPr lang="en-IN" dirty="0"/>
              <a:t>81.33</a:t>
            </a:r>
          </a:p>
        </p:txBody>
      </p:sp>
      <p:sp>
        <p:nvSpPr>
          <p:cNvPr id="12" name="TextBox 11">
            <a:extLst>
              <a:ext uri="{FF2B5EF4-FFF2-40B4-BE49-F238E27FC236}">
                <a16:creationId xmlns:a16="http://schemas.microsoft.com/office/drawing/2014/main" id="{1CE4701C-58C9-3F88-DA2F-1B291C990641}"/>
              </a:ext>
            </a:extLst>
          </p:cNvPr>
          <p:cNvSpPr txBox="1"/>
          <p:nvPr/>
        </p:nvSpPr>
        <p:spPr>
          <a:xfrm>
            <a:off x="6599991" y="2116181"/>
            <a:ext cx="886119" cy="307777"/>
          </a:xfrm>
          <a:prstGeom prst="rect">
            <a:avLst/>
          </a:prstGeom>
          <a:noFill/>
        </p:spPr>
        <p:txBody>
          <a:bodyPr wrap="square" rtlCol="0">
            <a:spAutoFit/>
          </a:bodyPr>
          <a:lstStyle/>
          <a:p>
            <a:r>
              <a:rPr lang="en-IN" dirty="0"/>
              <a:t>79.20</a:t>
            </a:r>
          </a:p>
        </p:txBody>
      </p:sp>
    </p:spTree>
    <p:extLst>
      <p:ext uri="{BB962C8B-B14F-4D97-AF65-F5344CB8AC3E}">
        <p14:creationId xmlns:p14="http://schemas.microsoft.com/office/powerpoint/2010/main" val="17747686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F26D3-80E7-0423-6919-B1FE846F791E}"/>
              </a:ext>
            </a:extLst>
          </p:cNvPr>
          <p:cNvSpPr>
            <a:spLocks noGrp="1"/>
          </p:cNvSpPr>
          <p:nvPr>
            <p:ph type="ctrTitle"/>
          </p:nvPr>
        </p:nvSpPr>
        <p:spPr>
          <a:xfrm>
            <a:off x="3180795" y="235671"/>
            <a:ext cx="4558612" cy="953337"/>
          </a:xfrm>
        </p:spPr>
        <p:txBody>
          <a:bodyPr/>
          <a:lstStyle/>
          <a:p>
            <a:r>
              <a:rPr lang="en-IN" sz="4000" dirty="0"/>
              <a:t>Why CCD?</a:t>
            </a:r>
          </a:p>
        </p:txBody>
      </p:sp>
      <p:sp>
        <p:nvSpPr>
          <p:cNvPr id="3" name="Text Placeholder 2">
            <a:extLst>
              <a:ext uri="{FF2B5EF4-FFF2-40B4-BE49-F238E27FC236}">
                <a16:creationId xmlns:a16="http://schemas.microsoft.com/office/drawing/2014/main" id="{CA2CF58A-B084-52DC-8251-27A2794F9A82}"/>
              </a:ext>
            </a:extLst>
          </p:cNvPr>
          <p:cNvSpPr>
            <a:spLocks noGrp="1"/>
          </p:cNvSpPr>
          <p:nvPr>
            <p:ph type="body" idx="1"/>
          </p:nvPr>
        </p:nvSpPr>
        <p:spPr>
          <a:xfrm>
            <a:off x="2982831" y="1514121"/>
            <a:ext cx="6547667" cy="3604634"/>
          </a:xfrm>
        </p:spPr>
        <p:txBody>
          <a:bodyPr/>
          <a:lstStyle/>
          <a:p>
            <a:pPr marL="571500" indent="-342900">
              <a:buFont typeface="Arial" panose="020B0604020202020204" pitchFamily="34" charset="0"/>
              <a:buChar char="•"/>
            </a:pPr>
            <a:r>
              <a:rPr lang="en-IN" sz="2400" b="1" i="0" dirty="0">
                <a:solidFill>
                  <a:schemeClr val="tx1"/>
                </a:solidFill>
                <a:effectLst/>
                <a:latin typeface="Söhne"/>
              </a:rPr>
              <a:t>Image Quality</a:t>
            </a:r>
          </a:p>
          <a:p>
            <a:pPr marL="571500" indent="-342900">
              <a:buFont typeface="Arial" panose="020B0604020202020204" pitchFamily="34" charset="0"/>
              <a:buChar char="•"/>
            </a:pPr>
            <a:r>
              <a:rPr lang="en-IN" sz="2400" b="1" i="0" dirty="0">
                <a:solidFill>
                  <a:schemeClr val="tx1"/>
                </a:solidFill>
                <a:effectLst/>
                <a:latin typeface="Söhne"/>
              </a:rPr>
              <a:t>Low Light Performance</a:t>
            </a:r>
            <a:endParaRPr lang="en-IN" sz="2400" b="1" dirty="0">
              <a:solidFill>
                <a:schemeClr val="tx1"/>
              </a:solidFill>
              <a:latin typeface="Söhne"/>
            </a:endParaRPr>
          </a:p>
          <a:p>
            <a:pPr marL="571500" indent="-342900">
              <a:buFont typeface="Arial" panose="020B0604020202020204" pitchFamily="34" charset="0"/>
              <a:buChar char="•"/>
            </a:pPr>
            <a:r>
              <a:rPr lang="en-IN" sz="2400" b="1" i="0" dirty="0">
                <a:solidFill>
                  <a:schemeClr val="tx1"/>
                </a:solidFill>
                <a:effectLst/>
                <a:latin typeface="Söhne"/>
              </a:rPr>
              <a:t>Global Shutter</a:t>
            </a:r>
          </a:p>
          <a:p>
            <a:pPr marL="571500" indent="-342900">
              <a:buFont typeface="Arial" panose="020B0604020202020204" pitchFamily="34" charset="0"/>
              <a:buChar char="•"/>
            </a:pPr>
            <a:r>
              <a:rPr lang="en-IN" sz="2400" b="1" i="0" dirty="0">
                <a:solidFill>
                  <a:schemeClr val="tx1"/>
                </a:solidFill>
                <a:effectLst/>
                <a:latin typeface="Söhne"/>
              </a:rPr>
              <a:t>High-Speed Imaging</a:t>
            </a:r>
          </a:p>
          <a:p>
            <a:pPr marL="571500" indent="-342900">
              <a:buFont typeface="Arial" panose="020B0604020202020204" pitchFamily="34" charset="0"/>
              <a:buChar char="•"/>
            </a:pPr>
            <a:r>
              <a:rPr lang="en-IN" sz="2400" b="1" i="0" dirty="0">
                <a:solidFill>
                  <a:schemeClr val="tx1"/>
                </a:solidFill>
                <a:effectLst/>
                <a:latin typeface="Söhne"/>
              </a:rPr>
              <a:t>Stability and Reliability</a:t>
            </a:r>
            <a:endParaRPr lang="en-IN" sz="2400" b="1" dirty="0">
              <a:solidFill>
                <a:schemeClr val="tx1"/>
              </a:solidFill>
              <a:latin typeface="Söhne"/>
            </a:endParaRPr>
          </a:p>
          <a:p>
            <a:pPr marL="571500" indent="-342900">
              <a:buFont typeface="Arial" panose="020B0604020202020204" pitchFamily="34" charset="0"/>
              <a:buChar char="•"/>
            </a:pPr>
            <a:r>
              <a:rPr lang="en-IN" sz="2400" b="1" i="0" dirty="0">
                <a:solidFill>
                  <a:schemeClr val="tx1"/>
                </a:solidFill>
                <a:effectLst/>
                <a:latin typeface="Söhne"/>
              </a:rPr>
              <a:t>Specialized Sensors</a:t>
            </a:r>
            <a:endParaRPr lang="en-IN" sz="2400" dirty="0">
              <a:solidFill>
                <a:schemeClr val="tx1"/>
              </a:solidFill>
            </a:endParaRPr>
          </a:p>
        </p:txBody>
      </p:sp>
      <p:pic>
        <p:nvPicPr>
          <p:cNvPr id="4" name="Picture 3">
            <a:extLst>
              <a:ext uri="{FF2B5EF4-FFF2-40B4-BE49-F238E27FC236}">
                <a16:creationId xmlns:a16="http://schemas.microsoft.com/office/drawing/2014/main" id="{14A3352B-3143-4B00-8110-CB642617EC37}"/>
              </a:ext>
            </a:extLst>
          </p:cNvPr>
          <p:cNvPicPr>
            <a:picLocks noChangeAspect="1"/>
          </p:cNvPicPr>
          <p:nvPr/>
        </p:nvPicPr>
        <p:blipFill rotWithShape="1">
          <a:blip r:embed="rId2"/>
          <a:srcRect b="13460"/>
          <a:stretch/>
        </p:blipFill>
        <p:spPr>
          <a:xfrm>
            <a:off x="7052324" y="1514121"/>
            <a:ext cx="4956347" cy="2573518"/>
          </a:xfrm>
          <a:prstGeom prst="rect">
            <a:avLst/>
          </a:prstGeom>
        </p:spPr>
      </p:pic>
    </p:spTree>
    <p:extLst>
      <p:ext uri="{BB962C8B-B14F-4D97-AF65-F5344CB8AC3E}">
        <p14:creationId xmlns:p14="http://schemas.microsoft.com/office/powerpoint/2010/main" val="37826947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9C459-0C64-2CCB-22D0-D0E87B21658D}"/>
              </a:ext>
            </a:extLst>
          </p:cNvPr>
          <p:cNvSpPr>
            <a:spLocks noGrp="1"/>
          </p:cNvSpPr>
          <p:nvPr>
            <p:ph type="ctrTitle"/>
          </p:nvPr>
        </p:nvSpPr>
        <p:spPr>
          <a:xfrm>
            <a:off x="2474079" y="189768"/>
            <a:ext cx="5571241" cy="763570"/>
          </a:xfrm>
        </p:spPr>
        <p:txBody>
          <a:bodyPr/>
          <a:lstStyle/>
          <a:p>
            <a:r>
              <a:rPr lang="en-IN" sz="4400" dirty="0"/>
              <a:t>Location of Camera</a:t>
            </a:r>
          </a:p>
        </p:txBody>
      </p:sp>
      <p:sp>
        <p:nvSpPr>
          <p:cNvPr id="3" name="Text Placeholder 2">
            <a:extLst>
              <a:ext uri="{FF2B5EF4-FFF2-40B4-BE49-F238E27FC236}">
                <a16:creationId xmlns:a16="http://schemas.microsoft.com/office/drawing/2014/main" id="{8634A2CB-2E2D-8B9A-6606-3FAC479D2D0E}"/>
              </a:ext>
            </a:extLst>
          </p:cNvPr>
          <p:cNvSpPr>
            <a:spLocks noGrp="1"/>
          </p:cNvSpPr>
          <p:nvPr>
            <p:ph type="body" idx="1"/>
          </p:nvPr>
        </p:nvSpPr>
        <p:spPr>
          <a:xfrm>
            <a:off x="2281287" y="1159497"/>
            <a:ext cx="8059918" cy="3723587"/>
          </a:xfrm>
        </p:spPr>
        <p:txBody>
          <a:bodyPr/>
          <a:lstStyle/>
          <a:p>
            <a:pPr marL="514350" indent="-285750">
              <a:buFont typeface="Arial" panose="020B0604020202020204" pitchFamily="34" charset="0"/>
              <a:buChar char="•"/>
            </a:pPr>
            <a:r>
              <a:rPr lang="en-IN" sz="2800" b="0" i="0" dirty="0">
                <a:solidFill>
                  <a:schemeClr val="tx1"/>
                </a:solidFill>
                <a:effectLst/>
                <a:latin typeface="+mn-lt"/>
              </a:rPr>
              <a:t>The ROSI project (Robotic Device for the Inspection of Conveyor Belt Rollers</a:t>
            </a:r>
          </a:p>
          <a:p>
            <a:pPr marL="514350" indent="-285750">
              <a:buFont typeface="Arial" panose="020B0604020202020204" pitchFamily="34" charset="0"/>
              <a:buChar char="•"/>
            </a:pPr>
            <a:endParaRPr lang="en-IN" sz="2800" b="0" i="0" dirty="0">
              <a:solidFill>
                <a:schemeClr val="tx1"/>
              </a:solidFill>
              <a:effectLst/>
              <a:latin typeface="+mn-lt"/>
            </a:endParaRPr>
          </a:p>
          <a:p>
            <a:pPr marL="514350" indent="-285750">
              <a:buFont typeface="Arial" panose="020B0604020202020204" pitchFamily="34" charset="0"/>
              <a:buChar char="•"/>
            </a:pPr>
            <a:r>
              <a:rPr lang="en-IN" sz="2800" b="0" i="0" dirty="0">
                <a:solidFill>
                  <a:schemeClr val="tx1"/>
                </a:solidFill>
                <a:effectLst/>
                <a:latin typeface="+mn-lt"/>
              </a:rPr>
              <a:t>Multiple pulley inspection using a movable camera along a shaft.</a:t>
            </a:r>
          </a:p>
          <a:p>
            <a:pPr marL="514350" indent="-285750">
              <a:buFont typeface="Arial" panose="020B0604020202020204" pitchFamily="34" charset="0"/>
              <a:buChar char="•"/>
            </a:pPr>
            <a:endParaRPr lang="en-IN" sz="2800" b="0" i="0" dirty="0">
              <a:solidFill>
                <a:schemeClr val="tx1"/>
              </a:solidFill>
              <a:effectLst/>
              <a:latin typeface="+mn-lt"/>
            </a:endParaRPr>
          </a:p>
          <a:p>
            <a:pPr marL="514350" indent="-285750">
              <a:buFont typeface="Arial" panose="020B0604020202020204" pitchFamily="34" charset="0"/>
              <a:buChar char="•"/>
            </a:pPr>
            <a:r>
              <a:rPr lang="en-IN" sz="2800" dirty="0">
                <a:solidFill>
                  <a:schemeClr val="tx1"/>
                </a:solidFill>
                <a:latin typeface="+mn-lt"/>
              </a:rPr>
              <a:t>Usage of Automated drones with fixed route </a:t>
            </a:r>
            <a:endParaRPr lang="en-IN" sz="2800" b="0" i="0" dirty="0">
              <a:solidFill>
                <a:schemeClr val="tx1"/>
              </a:solidFill>
              <a:effectLst/>
              <a:latin typeface="+mn-lt"/>
            </a:endParaRPr>
          </a:p>
          <a:p>
            <a:pPr marL="228600" indent="0"/>
            <a:endParaRPr lang="en-IN" dirty="0"/>
          </a:p>
        </p:txBody>
      </p:sp>
    </p:spTree>
    <p:extLst>
      <p:ext uri="{BB962C8B-B14F-4D97-AF65-F5344CB8AC3E}">
        <p14:creationId xmlns:p14="http://schemas.microsoft.com/office/powerpoint/2010/main" val="3178696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F63DE-EDAA-11E2-FFFB-CF2E6B4AFBF6}"/>
              </a:ext>
            </a:extLst>
          </p:cNvPr>
          <p:cNvSpPr>
            <a:spLocks noGrp="1"/>
          </p:cNvSpPr>
          <p:nvPr>
            <p:ph type="title"/>
          </p:nvPr>
        </p:nvSpPr>
        <p:spPr/>
        <p:txBody>
          <a:bodyPr/>
          <a:lstStyle/>
          <a:p>
            <a:r>
              <a:rPr lang="en-IN" b="1" dirty="0"/>
              <a:t>Accuracy using camera</a:t>
            </a:r>
          </a:p>
        </p:txBody>
      </p:sp>
      <p:sp>
        <p:nvSpPr>
          <p:cNvPr id="3" name="Content Placeholder 2">
            <a:extLst>
              <a:ext uri="{FF2B5EF4-FFF2-40B4-BE49-F238E27FC236}">
                <a16:creationId xmlns:a16="http://schemas.microsoft.com/office/drawing/2014/main" id="{FD6C53D6-2073-B198-9093-309BAA616B6E}"/>
              </a:ext>
            </a:extLst>
          </p:cNvPr>
          <p:cNvSpPr>
            <a:spLocks noGrp="1"/>
          </p:cNvSpPr>
          <p:nvPr>
            <p:ph idx="1"/>
          </p:nvPr>
        </p:nvSpPr>
        <p:spPr/>
        <p:txBody>
          <a:bodyPr/>
          <a:lstStyle/>
          <a:p>
            <a:r>
              <a:rPr lang="en-IN" dirty="0"/>
              <a:t>Convolutional neural network (Dense net) given 88.16% accuracy for crack prediction of pulley conveyor belt.</a:t>
            </a:r>
          </a:p>
          <a:p>
            <a:r>
              <a:rPr lang="en-IN" dirty="0"/>
              <a:t>Convolutional neural network (Dense net) given 97.5.16% accuracy for foreign residue between the pulley and belt.</a:t>
            </a:r>
          </a:p>
          <a:p>
            <a:pPr marL="0" indent="0">
              <a:buNone/>
            </a:pPr>
            <a:endParaRPr lang="en-IN" dirty="0"/>
          </a:p>
        </p:txBody>
      </p:sp>
    </p:spTree>
    <p:extLst>
      <p:ext uri="{BB962C8B-B14F-4D97-AF65-F5344CB8AC3E}">
        <p14:creationId xmlns:p14="http://schemas.microsoft.com/office/powerpoint/2010/main" val="748938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E5BB5-FCD3-FBE4-167F-7A99DFAE2FC4}"/>
              </a:ext>
            </a:extLst>
          </p:cNvPr>
          <p:cNvSpPr>
            <a:spLocks noGrp="1"/>
          </p:cNvSpPr>
          <p:nvPr>
            <p:ph type="title"/>
          </p:nvPr>
        </p:nvSpPr>
        <p:spPr/>
        <p:txBody>
          <a:bodyPr/>
          <a:lstStyle/>
          <a:p>
            <a:r>
              <a:rPr lang="en-IN" sz="4400" dirty="0">
                <a:solidFill>
                  <a:srgbClr val="92D050"/>
                </a:solidFill>
                <a:latin typeface="+mj-lt"/>
              </a:rPr>
              <a:t>Idea/Prototype</a:t>
            </a:r>
            <a:br>
              <a:rPr lang="en-IN" dirty="0"/>
            </a:br>
            <a:endParaRPr lang="en-IN" dirty="0"/>
          </a:p>
        </p:txBody>
      </p:sp>
      <p:sp>
        <p:nvSpPr>
          <p:cNvPr id="3" name="Content Placeholder 2">
            <a:extLst>
              <a:ext uri="{FF2B5EF4-FFF2-40B4-BE49-F238E27FC236}">
                <a16:creationId xmlns:a16="http://schemas.microsoft.com/office/drawing/2014/main" id="{30780FF8-F2E5-7FA4-1750-107EAE67ED77}"/>
              </a:ext>
            </a:extLst>
          </p:cNvPr>
          <p:cNvSpPr>
            <a:spLocks noGrp="1"/>
          </p:cNvSpPr>
          <p:nvPr>
            <p:ph idx="1"/>
          </p:nvPr>
        </p:nvSpPr>
        <p:spPr>
          <a:xfrm>
            <a:off x="245097" y="1027522"/>
            <a:ext cx="11108703" cy="5830478"/>
          </a:xfrm>
        </p:spPr>
        <p:txBody>
          <a:bodyPr>
            <a:normAutofit fontScale="55000" lnSpcReduction="20000"/>
          </a:bodyPr>
          <a:lstStyle/>
          <a:p>
            <a:pPr marL="590550" lvl="0" rtl="0">
              <a:lnSpc>
                <a:spcPct val="100000"/>
              </a:lnSpc>
              <a:spcBef>
                <a:spcPts val="1000"/>
              </a:spcBef>
              <a:spcAft>
                <a:spcPts val="0"/>
              </a:spcAft>
              <a:buClr>
                <a:schemeClr val="dk1"/>
              </a:buClr>
              <a:buSzPts val="1600"/>
              <a:buFont typeface="Arial" panose="020B0604020202020204" pitchFamily="34" charset="0"/>
              <a:buChar char="•"/>
              <a:tabLst>
                <a:tab pos="449263" algn="l"/>
              </a:tabLst>
            </a:pPr>
            <a:r>
              <a:rPr lang="en-IN" sz="2800" dirty="0">
                <a:latin typeface="Times New Roman" panose="02020603050405020304" pitchFamily="18" charset="0"/>
                <a:cs typeface="Times New Roman" panose="02020603050405020304" pitchFamily="18" charset="0"/>
              </a:rPr>
              <a:t>This proposed idea is that of a specialized application for predictive maintenance tailored specifically for poly-pulley systems used in mines and heavy industries. The application relies on </a:t>
            </a:r>
            <a:r>
              <a:rPr lang="en-IN" sz="2800" b="1" dirty="0">
                <a:latin typeface="Times New Roman" panose="02020603050405020304" pitchFamily="18" charset="0"/>
                <a:cs typeface="Times New Roman" panose="02020603050405020304" pitchFamily="18" charset="0"/>
              </a:rPr>
              <a:t>historical data and real-time sensor inputs </a:t>
            </a:r>
            <a:r>
              <a:rPr lang="en-IN" sz="2800" dirty="0">
                <a:latin typeface="Times New Roman" panose="02020603050405020304" pitchFamily="18" charset="0"/>
                <a:cs typeface="Times New Roman" panose="02020603050405020304" pitchFamily="18" charset="0"/>
              </a:rPr>
              <a:t>to </a:t>
            </a:r>
            <a:r>
              <a:rPr lang="en-IN" sz="2800" dirty="0" err="1">
                <a:latin typeface="Times New Roman" panose="02020603050405020304" pitchFamily="18" charset="0"/>
                <a:cs typeface="Times New Roman" panose="02020603050405020304" pitchFamily="18" charset="0"/>
              </a:rPr>
              <a:t>analyze</a:t>
            </a:r>
            <a:r>
              <a:rPr lang="en-IN" sz="2800" dirty="0">
                <a:latin typeface="Times New Roman" panose="02020603050405020304" pitchFamily="18" charset="0"/>
                <a:cs typeface="Times New Roman" panose="02020603050405020304" pitchFamily="18" charset="0"/>
              </a:rPr>
              <a:t> the condition of pulley systems. </a:t>
            </a:r>
          </a:p>
          <a:p>
            <a:pPr marL="590550" lvl="0" rtl="0">
              <a:lnSpc>
                <a:spcPct val="100000"/>
              </a:lnSpc>
              <a:spcBef>
                <a:spcPts val="1000"/>
              </a:spcBef>
              <a:spcAft>
                <a:spcPts val="0"/>
              </a:spcAft>
              <a:buClr>
                <a:schemeClr val="dk1"/>
              </a:buClr>
              <a:buSzPts val="1600"/>
              <a:buFont typeface="Arial" panose="020B0604020202020204" pitchFamily="34" charset="0"/>
              <a:buChar char="•"/>
              <a:tabLst>
                <a:tab pos="449263" algn="l"/>
              </a:tabLst>
            </a:pPr>
            <a:r>
              <a:rPr lang="en-IN" sz="2800" dirty="0">
                <a:latin typeface="Times New Roman" panose="02020603050405020304" pitchFamily="18" charset="0"/>
                <a:cs typeface="Times New Roman" panose="02020603050405020304" pitchFamily="18" charset="0"/>
              </a:rPr>
              <a:t>The application's key function is </a:t>
            </a:r>
            <a:r>
              <a:rPr lang="en-IN" sz="2800" b="1" dirty="0">
                <a:latin typeface="Times New Roman" panose="02020603050405020304" pitchFamily="18" charset="0"/>
                <a:cs typeface="Times New Roman" panose="02020603050405020304" pitchFamily="18" charset="0"/>
              </a:rPr>
              <a:t>to predict when individual pulleys are likely to fail </a:t>
            </a:r>
            <a:r>
              <a:rPr lang="en-IN" sz="2800" dirty="0">
                <a:latin typeface="Times New Roman" panose="02020603050405020304" pitchFamily="18" charset="0"/>
                <a:cs typeface="Times New Roman" panose="02020603050405020304" pitchFamily="18" charset="0"/>
              </a:rPr>
              <a:t>and precisely </a:t>
            </a:r>
            <a:r>
              <a:rPr lang="en-IN" sz="2800" b="1" dirty="0">
                <a:latin typeface="Times New Roman" panose="02020603050405020304" pitchFamily="18" charset="0"/>
                <a:cs typeface="Times New Roman" panose="02020603050405020304" pitchFamily="18" charset="0"/>
              </a:rPr>
              <a:t>identify the problematic pulley within the system and its location</a:t>
            </a:r>
            <a:r>
              <a:rPr lang="en-IN" sz="2800" dirty="0">
                <a:latin typeface="Times New Roman" panose="02020603050405020304" pitchFamily="18" charset="0"/>
                <a:cs typeface="Times New Roman" panose="02020603050405020304" pitchFamily="18" charset="0"/>
              </a:rPr>
              <a:t>.</a:t>
            </a:r>
          </a:p>
          <a:p>
            <a:pPr marL="361950" lvl="0" indent="0" rtl="0">
              <a:lnSpc>
                <a:spcPct val="100000"/>
              </a:lnSpc>
              <a:spcBef>
                <a:spcPts val="1000"/>
              </a:spcBef>
              <a:spcAft>
                <a:spcPts val="0"/>
              </a:spcAft>
              <a:buClr>
                <a:schemeClr val="dk1"/>
              </a:buClr>
              <a:buSzPts val="1600"/>
              <a:buNone/>
              <a:tabLst>
                <a:tab pos="449263" algn="l"/>
              </a:tabLst>
            </a:pPr>
            <a:r>
              <a:rPr lang="en-IN" sz="2800" b="1" dirty="0">
                <a:latin typeface="Times New Roman" panose="02020603050405020304" pitchFamily="18" charset="0"/>
                <a:cs typeface="Times New Roman" panose="02020603050405020304" pitchFamily="18" charset="0"/>
              </a:rPr>
              <a:t>Parameters </a:t>
            </a:r>
            <a:r>
              <a:rPr lang="en-IN" sz="2800" b="1" dirty="0" err="1">
                <a:latin typeface="Times New Roman" panose="02020603050405020304" pitchFamily="18" charset="0"/>
                <a:cs typeface="Times New Roman" panose="02020603050405020304" pitchFamily="18" charset="0"/>
              </a:rPr>
              <a:t>Analyzed</a:t>
            </a:r>
            <a:r>
              <a:rPr lang="en-IN" sz="2800" dirty="0">
                <a:latin typeface="Times New Roman" panose="02020603050405020304" pitchFamily="18" charset="0"/>
                <a:cs typeface="Times New Roman" panose="02020603050405020304" pitchFamily="18" charset="0"/>
              </a:rPr>
              <a:t>: Various critical parameters are considered for analysis, including:</a:t>
            </a:r>
          </a:p>
          <a:p>
            <a:pPr marL="590550" lvl="0" rtl="0">
              <a:lnSpc>
                <a:spcPct val="100000"/>
              </a:lnSpc>
              <a:spcBef>
                <a:spcPts val="1000"/>
              </a:spcBef>
              <a:spcAft>
                <a:spcPts val="0"/>
              </a:spcAft>
              <a:buClr>
                <a:schemeClr val="dk1"/>
              </a:buClr>
              <a:buSzPts val="1600"/>
              <a:buFont typeface="+mj-lt"/>
              <a:buAutoNum type="arabicPeriod"/>
              <a:tabLst>
                <a:tab pos="449263" algn="l"/>
              </a:tabLst>
            </a:pPr>
            <a:r>
              <a:rPr lang="en-IN" sz="2800" b="1" dirty="0">
                <a:latin typeface="Times New Roman" panose="02020603050405020304" pitchFamily="18" charset="0"/>
                <a:cs typeface="Times New Roman" panose="02020603050405020304" pitchFamily="18" charset="0"/>
              </a:rPr>
              <a:t>Belt tension</a:t>
            </a:r>
          </a:p>
          <a:p>
            <a:pPr marL="590550" lvl="0" rtl="0">
              <a:lnSpc>
                <a:spcPct val="100000"/>
              </a:lnSpc>
              <a:spcBef>
                <a:spcPts val="1000"/>
              </a:spcBef>
              <a:spcAft>
                <a:spcPts val="0"/>
              </a:spcAft>
              <a:buClr>
                <a:schemeClr val="dk1"/>
              </a:buClr>
              <a:buSzPts val="1600"/>
              <a:buFont typeface="+mj-lt"/>
              <a:buAutoNum type="arabicPeriod"/>
              <a:tabLst>
                <a:tab pos="449263" algn="l"/>
              </a:tabLst>
            </a:pPr>
            <a:r>
              <a:rPr lang="en-IN" sz="2800" b="1" dirty="0">
                <a:latin typeface="Times New Roman" panose="02020603050405020304" pitchFamily="18" charset="0"/>
                <a:cs typeface="Times New Roman" panose="02020603050405020304" pitchFamily="18" charset="0"/>
              </a:rPr>
              <a:t>Temperature &amp; Vibrations</a:t>
            </a:r>
          </a:p>
          <a:p>
            <a:pPr marL="590550" lvl="0" rtl="0">
              <a:lnSpc>
                <a:spcPct val="100000"/>
              </a:lnSpc>
              <a:spcBef>
                <a:spcPts val="1000"/>
              </a:spcBef>
              <a:spcAft>
                <a:spcPts val="0"/>
              </a:spcAft>
              <a:buClr>
                <a:schemeClr val="dk1"/>
              </a:buClr>
              <a:buSzPts val="1600"/>
              <a:buFont typeface="+mj-lt"/>
              <a:buAutoNum type="arabicPeriod"/>
              <a:tabLst>
                <a:tab pos="449263" algn="l"/>
              </a:tabLst>
            </a:pPr>
            <a:r>
              <a:rPr lang="en-IN" sz="2800" b="1" dirty="0">
                <a:latin typeface="Times New Roman" panose="02020603050405020304" pitchFamily="18" charset="0"/>
                <a:cs typeface="Times New Roman" panose="02020603050405020304" pitchFamily="18" charset="0"/>
              </a:rPr>
              <a:t>Noise levels</a:t>
            </a:r>
          </a:p>
          <a:p>
            <a:pPr marL="590550" lvl="0" rtl="0">
              <a:lnSpc>
                <a:spcPct val="100000"/>
              </a:lnSpc>
              <a:spcBef>
                <a:spcPts val="1000"/>
              </a:spcBef>
              <a:spcAft>
                <a:spcPts val="0"/>
              </a:spcAft>
              <a:buClr>
                <a:schemeClr val="dk1"/>
              </a:buClr>
              <a:buSzPts val="1600"/>
              <a:buFont typeface="+mj-lt"/>
              <a:buAutoNum type="arabicPeriod"/>
              <a:tabLst>
                <a:tab pos="449263" algn="l"/>
              </a:tabLst>
            </a:pPr>
            <a:r>
              <a:rPr lang="en-IN" sz="2800" b="1" dirty="0">
                <a:latin typeface="Times New Roman" panose="02020603050405020304" pitchFamily="18" charset="0"/>
                <a:cs typeface="Times New Roman" panose="02020603050405020304" pitchFamily="18" charset="0"/>
              </a:rPr>
              <a:t>Oil contamination or foreign residue</a:t>
            </a:r>
          </a:p>
          <a:p>
            <a:pPr marL="590550" lvl="0" rtl="0">
              <a:lnSpc>
                <a:spcPct val="100000"/>
              </a:lnSpc>
              <a:spcBef>
                <a:spcPts val="1000"/>
              </a:spcBef>
              <a:spcAft>
                <a:spcPts val="0"/>
              </a:spcAft>
              <a:buClr>
                <a:schemeClr val="dk1"/>
              </a:buClr>
              <a:buSzPts val="1600"/>
              <a:buFont typeface="+mj-lt"/>
              <a:buAutoNum type="arabicPeriod"/>
              <a:tabLst>
                <a:tab pos="449263" algn="l"/>
              </a:tabLst>
            </a:pPr>
            <a:r>
              <a:rPr lang="en-IN" sz="2800" b="1" dirty="0">
                <a:latin typeface="Times New Roman" panose="02020603050405020304" pitchFamily="18" charset="0"/>
                <a:cs typeface="Times New Roman" panose="02020603050405020304" pitchFamily="18" charset="0"/>
              </a:rPr>
              <a:t>Environmental conditions (temperature and humidity</a:t>
            </a:r>
          </a:p>
          <a:p>
            <a:pPr marL="590550" lvl="0" rtl="0">
              <a:lnSpc>
                <a:spcPct val="100000"/>
              </a:lnSpc>
              <a:spcBef>
                <a:spcPts val="1000"/>
              </a:spcBef>
              <a:spcAft>
                <a:spcPts val="0"/>
              </a:spcAft>
              <a:buClr>
                <a:schemeClr val="dk1"/>
              </a:buClr>
              <a:buSzPts val="1600"/>
              <a:buFont typeface="+mj-lt"/>
              <a:buAutoNum type="arabicPeriod"/>
              <a:tabLst>
                <a:tab pos="449263" algn="l"/>
              </a:tabLst>
            </a:pPr>
            <a:r>
              <a:rPr lang="en-IN" sz="2800" b="1" dirty="0">
                <a:latin typeface="Times New Roman" panose="02020603050405020304" pitchFamily="18" charset="0"/>
                <a:cs typeface="Times New Roman" panose="02020603050405020304" pitchFamily="18" charset="0"/>
              </a:rPr>
              <a:t>Belt cross-section</a:t>
            </a:r>
          </a:p>
          <a:p>
            <a:pPr marL="590550" lvl="0" rtl="0">
              <a:lnSpc>
                <a:spcPct val="100000"/>
              </a:lnSpc>
              <a:spcBef>
                <a:spcPts val="1000"/>
              </a:spcBef>
              <a:spcAft>
                <a:spcPts val="0"/>
              </a:spcAft>
              <a:buClr>
                <a:schemeClr val="dk1"/>
              </a:buClr>
              <a:buSzPts val="1600"/>
              <a:buFont typeface="+mj-lt"/>
              <a:buAutoNum type="arabicPeriod"/>
              <a:tabLst>
                <a:tab pos="449263" algn="l"/>
              </a:tabLst>
            </a:pPr>
            <a:r>
              <a:rPr lang="en-IN" sz="2800" b="1" dirty="0">
                <a:latin typeface="Times New Roman" panose="02020603050405020304" pitchFamily="18" charset="0"/>
                <a:cs typeface="Times New Roman" panose="02020603050405020304" pitchFamily="18" charset="0"/>
              </a:rPr>
              <a:t>Elapsed time since the last servicing</a:t>
            </a:r>
          </a:p>
          <a:p>
            <a:pPr marL="533400" lvl="0" indent="-171450" rtl="0">
              <a:lnSpc>
                <a:spcPct val="100000"/>
              </a:lnSpc>
              <a:spcBef>
                <a:spcPts val="1000"/>
              </a:spcBef>
              <a:spcAft>
                <a:spcPts val="0"/>
              </a:spcAft>
              <a:buClr>
                <a:schemeClr val="dk1"/>
              </a:buClr>
              <a:buSzPts val="1600"/>
              <a:buFont typeface="Arial" panose="020B0604020202020204" pitchFamily="34" charset="0"/>
              <a:buChar char="•"/>
              <a:tabLst>
                <a:tab pos="449263" algn="l"/>
              </a:tabLst>
            </a:pPr>
            <a:r>
              <a:rPr lang="en-IN" sz="2800" b="1" dirty="0">
                <a:latin typeface="Times New Roman" panose="02020603050405020304" pitchFamily="18" charset="0"/>
                <a:cs typeface="Times New Roman" panose="02020603050405020304" pitchFamily="18" charset="0"/>
              </a:rPr>
              <a:t>Camera Integration</a:t>
            </a:r>
            <a:r>
              <a:rPr lang="en-IN" sz="2800" dirty="0">
                <a:latin typeface="Times New Roman" panose="02020603050405020304" pitchFamily="18" charset="0"/>
                <a:cs typeface="Times New Roman" panose="02020603050405020304" pitchFamily="18" charset="0"/>
              </a:rPr>
              <a:t>: Cameras are used to monitor and </a:t>
            </a:r>
            <a:r>
              <a:rPr lang="en-IN" b="1" dirty="0">
                <a:latin typeface="Times New Roman" panose="02020603050405020304" pitchFamily="18" charset="0"/>
                <a:cs typeface="Times New Roman" panose="02020603050405020304" pitchFamily="18" charset="0"/>
              </a:rPr>
              <a:t>detect cracks and foreign residue contamination on the conveyor belt</a:t>
            </a:r>
            <a:r>
              <a:rPr lang="en-IN" sz="2800" dirty="0">
                <a:latin typeface="Times New Roman" panose="02020603050405020304" pitchFamily="18" charset="0"/>
                <a:cs typeface="Times New Roman" panose="02020603050405020304" pitchFamily="18" charset="0"/>
              </a:rPr>
              <a:t>, which can serve as an early warning sign of potential pulley issues</a:t>
            </a:r>
          </a:p>
          <a:p>
            <a:pPr marL="590550" lvl="0" rtl="0">
              <a:lnSpc>
                <a:spcPct val="100000"/>
              </a:lnSpc>
              <a:spcBef>
                <a:spcPts val="1000"/>
              </a:spcBef>
              <a:spcAft>
                <a:spcPts val="0"/>
              </a:spcAft>
              <a:buClr>
                <a:schemeClr val="dk1"/>
              </a:buClr>
              <a:buSzPts val="1600"/>
              <a:buFont typeface="Arial" panose="020B0604020202020204" pitchFamily="34" charset="0"/>
              <a:buChar char="•"/>
              <a:tabLst>
                <a:tab pos="449263" algn="l"/>
              </a:tabLst>
            </a:pPr>
            <a:r>
              <a:rPr lang="en-IN" sz="2800" b="1" dirty="0">
                <a:latin typeface="Times New Roman" panose="02020603050405020304" pitchFamily="18" charset="0"/>
                <a:cs typeface="Times New Roman" panose="02020603050405020304" pitchFamily="18" charset="0"/>
              </a:rPr>
              <a:t>Machine Learning Models</a:t>
            </a:r>
            <a:r>
              <a:rPr lang="en-IN" sz="2800" dirty="0">
                <a:latin typeface="Times New Roman" panose="02020603050405020304" pitchFamily="18" charset="0"/>
                <a:cs typeface="Times New Roman" panose="02020603050405020304" pitchFamily="18" charset="0"/>
              </a:rPr>
              <a:t>: The application employs machine learning models that have been trained on historical data, including both instances of pulley failures and non-failures. These models provide real-time predictions regarding </a:t>
            </a:r>
            <a:r>
              <a:rPr lang="en-IN" sz="2800" b="1" dirty="0">
                <a:latin typeface="Times New Roman" panose="02020603050405020304" pitchFamily="18" charset="0"/>
                <a:cs typeface="Times New Roman" panose="02020603050405020304" pitchFamily="18" charset="0"/>
              </a:rPr>
              <a:t>the likelihood(probability) of pulley failure </a:t>
            </a:r>
            <a:r>
              <a:rPr lang="en-IN" sz="2800" dirty="0">
                <a:latin typeface="Times New Roman" panose="02020603050405020304" pitchFamily="18" charset="0"/>
                <a:cs typeface="Times New Roman" panose="02020603050405020304" pitchFamily="18" charset="0"/>
              </a:rPr>
              <a:t>at the time of data recording</a:t>
            </a:r>
          </a:p>
          <a:p>
            <a:pPr marL="590550" lvl="0" rtl="0">
              <a:lnSpc>
                <a:spcPct val="100000"/>
              </a:lnSpc>
              <a:spcBef>
                <a:spcPts val="1000"/>
              </a:spcBef>
              <a:spcAft>
                <a:spcPts val="0"/>
              </a:spcAft>
              <a:buClr>
                <a:schemeClr val="dk1"/>
              </a:buClr>
              <a:buSzPts val="1600"/>
              <a:buFont typeface="Arial" panose="020B0604020202020204" pitchFamily="34" charset="0"/>
              <a:buChar char="•"/>
              <a:tabLst>
                <a:tab pos="449263" algn="l"/>
              </a:tabLst>
            </a:pPr>
            <a:r>
              <a:rPr lang="en-IN" sz="2800" b="1" dirty="0">
                <a:latin typeface="Times New Roman" panose="02020603050405020304" pitchFamily="18" charset="0"/>
                <a:cs typeface="Times New Roman" panose="02020603050405020304" pitchFamily="18" charset="0"/>
              </a:rPr>
              <a:t>Maintenance Alerts</a:t>
            </a:r>
            <a:r>
              <a:rPr lang="en-IN" sz="2800" dirty="0">
                <a:latin typeface="Times New Roman" panose="02020603050405020304" pitchFamily="18" charset="0"/>
                <a:cs typeface="Times New Roman" panose="02020603050405020304" pitchFamily="18" charset="0"/>
              </a:rPr>
              <a:t>: When </a:t>
            </a:r>
            <a:r>
              <a:rPr lang="en-IN" sz="2800" b="1" dirty="0">
                <a:latin typeface="Times New Roman" panose="02020603050405020304" pitchFamily="18" charset="0"/>
                <a:cs typeface="Times New Roman" panose="02020603050405020304" pitchFamily="18" charset="0"/>
              </a:rPr>
              <a:t>a predefined threshold </a:t>
            </a:r>
            <a:r>
              <a:rPr lang="en-IN" sz="2800" dirty="0">
                <a:latin typeface="Times New Roman" panose="02020603050405020304" pitchFamily="18" charset="0"/>
                <a:cs typeface="Times New Roman" panose="02020603050405020304" pitchFamily="18" charset="0"/>
              </a:rPr>
              <a:t>is reached or exceeded, the application triggers maintenance alerts. These alerts include location labels, making it easier for maintenance teams to address the issue promptly and efficiently</a:t>
            </a:r>
          </a:p>
          <a:p>
            <a:pPr marL="590550" lvl="0" rtl="0">
              <a:lnSpc>
                <a:spcPct val="100000"/>
              </a:lnSpc>
              <a:spcBef>
                <a:spcPts val="1000"/>
              </a:spcBef>
              <a:spcAft>
                <a:spcPts val="0"/>
              </a:spcAft>
              <a:buClr>
                <a:schemeClr val="dk1"/>
              </a:buClr>
              <a:buSzPts val="1600"/>
              <a:buFont typeface="Arial" panose="020B0604020202020204" pitchFamily="34" charset="0"/>
              <a:buChar char="•"/>
              <a:tabLst>
                <a:tab pos="449263" algn="l"/>
              </a:tabLst>
            </a:pPr>
            <a:r>
              <a:rPr lang="en-IN" sz="2800" dirty="0">
                <a:latin typeface="Times New Roman" panose="02020603050405020304" pitchFamily="18" charset="0"/>
                <a:cs typeface="Times New Roman" panose="02020603050405020304" pitchFamily="18" charset="0"/>
              </a:rPr>
              <a:t>The app will contain </a:t>
            </a:r>
            <a:r>
              <a:rPr lang="en-IN" sz="2800" b="1" dirty="0">
                <a:latin typeface="Times New Roman" panose="02020603050405020304" pitchFamily="18" charset="0"/>
                <a:cs typeface="Times New Roman" panose="02020603050405020304" pitchFamily="18" charset="0"/>
              </a:rPr>
              <a:t>a 2d map of the site</a:t>
            </a:r>
            <a:r>
              <a:rPr lang="en-IN" sz="2800" dirty="0">
                <a:latin typeface="Times New Roman" panose="02020603050405020304" pitchFamily="18" charset="0"/>
                <a:cs typeface="Times New Roman" panose="02020603050405020304" pitchFamily="18" charset="0"/>
              </a:rPr>
              <a:t>, using which the </a:t>
            </a:r>
            <a:r>
              <a:rPr lang="en-IN" sz="2800" b="1" dirty="0">
                <a:latin typeface="Times New Roman" panose="02020603050405020304" pitchFamily="18" charset="0"/>
                <a:cs typeface="Times New Roman" panose="02020603050405020304" pitchFamily="18" charset="0"/>
              </a:rPr>
              <a:t>exact position of the pulley </a:t>
            </a:r>
            <a:r>
              <a:rPr lang="en-IN" sz="2800" dirty="0">
                <a:latin typeface="Times New Roman" panose="02020603050405020304" pitchFamily="18" charset="0"/>
                <a:cs typeface="Times New Roman" panose="02020603050405020304" pitchFamily="18" charset="0"/>
              </a:rPr>
              <a:t>will be pin-pointed on the map.</a:t>
            </a:r>
          </a:p>
          <a:p>
            <a:endParaRPr lang="en-IN" dirty="0"/>
          </a:p>
        </p:txBody>
      </p:sp>
    </p:spTree>
    <p:extLst>
      <p:ext uri="{BB962C8B-B14F-4D97-AF65-F5344CB8AC3E}">
        <p14:creationId xmlns:p14="http://schemas.microsoft.com/office/powerpoint/2010/main" val="836562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0CB9-DE24-BC15-C1B7-8B1C64452E43}"/>
              </a:ext>
            </a:extLst>
          </p:cNvPr>
          <p:cNvSpPr>
            <a:spLocks noGrp="1"/>
          </p:cNvSpPr>
          <p:nvPr>
            <p:ph type="title"/>
          </p:nvPr>
        </p:nvSpPr>
        <p:spPr/>
        <p:txBody>
          <a:bodyPr/>
          <a:lstStyle/>
          <a:p>
            <a:r>
              <a:rPr lang="en-IN" b="1" dirty="0"/>
              <a:t>Login Page</a:t>
            </a:r>
          </a:p>
        </p:txBody>
      </p:sp>
      <p:sp>
        <p:nvSpPr>
          <p:cNvPr id="3" name="Content Placeholder 2">
            <a:extLst>
              <a:ext uri="{FF2B5EF4-FFF2-40B4-BE49-F238E27FC236}">
                <a16:creationId xmlns:a16="http://schemas.microsoft.com/office/drawing/2014/main" id="{93BA2BCD-2DEB-F1E2-C933-A7ADDB02EC27}"/>
              </a:ext>
            </a:extLst>
          </p:cNvPr>
          <p:cNvSpPr>
            <a:spLocks noGrp="1"/>
          </p:cNvSpPr>
          <p:nvPr>
            <p:ph idx="1"/>
          </p:nvPr>
        </p:nvSpPr>
        <p:spPr/>
        <p:txBody>
          <a:bodyPr/>
          <a:lstStyle/>
          <a:p>
            <a:endParaRPr lang="en-IN" dirty="0"/>
          </a:p>
        </p:txBody>
      </p:sp>
      <p:pic>
        <p:nvPicPr>
          <p:cNvPr id="6" name="Picture 5">
            <a:extLst>
              <a:ext uri="{FF2B5EF4-FFF2-40B4-BE49-F238E27FC236}">
                <a16:creationId xmlns:a16="http://schemas.microsoft.com/office/drawing/2014/main" id="{7983C390-CEDD-EA5E-2248-530EFE70AD6B}"/>
              </a:ext>
            </a:extLst>
          </p:cNvPr>
          <p:cNvPicPr>
            <a:picLocks noChangeAspect="1"/>
          </p:cNvPicPr>
          <p:nvPr/>
        </p:nvPicPr>
        <p:blipFill>
          <a:blip r:embed="rId2"/>
          <a:stretch>
            <a:fillRect/>
          </a:stretch>
        </p:blipFill>
        <p:spPr>
          <a:xfrm>
            <a:off x="838200" y="1464981"/>
            <a:ext cx="9550138" cy="5393019"/>
          </a:xfrm>
          <a:prstGeom prst="rect">
            <a:avLst/>
          </a:prstGeom>
        </p:spPr>
      </p:pic>
    </p:spTree>
    <p:extLst>
      <p:ext uri="{BB962C8B-B14F-4D97-AF65-F5344CB8AC3E}">
        <p14:creationId xmlns:p14="http://schemas.microsoft.com/office/powerpoint/2010/main" val="10357123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AE551-B47C-BC96-E8F9-1CC6A2235607}"/>
              </a:ext>
            </a:extLst>
          </p:cNvPr>
          <p:cNvSpPr>
            <a:spLocks noGrp="1"/>
          </p:cNvSpPr>
          <p:nvPr>
            <p:ph type="title"/>
          </p:nvPr>
        </p:nvSpPr>
        <p:spPr/>
        <p:txBody>
          <a:bodyPr/>
          <a:lstStyle/>
          <a:p>
            <a:r>
              <a:rPr lang="en-IN" dirty="0"/>
              <a:t>Home Page Screenshot</a:t>
            </a:r>
          </a:p>
        </p:txBody>
      </p:sp>
      <p:sp>
        <p:nvSpPr>
          <p:cNvPr id="3" name="Content Placeholder 2">
            <a:extLst>
              <a:ext uri="{FF2B5EF4-FFF2-40B4-BE49-F238E27FC236}">
                <a16:creationId xmlns:a16="http://schemas.microsoft.com/office/drawing/2014/main" id="{DE502466-6426-7E25-F352-5850D8E9784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5641A92-C377-9FA5-67D7-E30C4CF513C4}"/>
              </a:ext>
            </a:extLst>
          </p:cNvPr>
          <p:cNvPicPr>
            <a:picLocks noChangeAspect="1"/>
          </p:cNvPicPr>
          <p:nvPr/>
        </p:nvPicPr>
        <p:blipFill>
          <a:blip r:embed="rId2"/>
          <a:stretch>
            <a:fillRect/>
          </a:stretch>
        </p:blipFill>
        <p:spPr>
          <a:xfrm>
            <a:off x="838200" y="1825625"/>
            <a:ext cx="8918542" cy="5036353"/>
          </a:xfrm>
          <a:prstGeom prst="rect">
            <a:avLst/>
          </a:prstGeom>
        </p:spPr>
      </p:pic>
    </p:spTree>
    <p:extLst>
      <p:ext uri="{BB962C8B-B14F-4D97-AF65-F5344CB8AC3E}">
        <p14:creationId xmlns:p14="http://schemas.microsoft.com/office/powerpoint/2010/main" val="550030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0CB9-DE24-BC15-C1B7-8B1C64452E43}"/>
              </a:ext>
            </a:extLst>
          </p:cNvPr>
          <p:cNvSpPr>
            <a:spLocks noGrp="1"/>
          </p:cNvSpPr>
          <p:nvPr>
            <p:ph type="title"/>
          </p:nvPr>
        </p:nvSpPr>
        <p:spPr/>
        <p:txBody>
          <a:bodyPr/>
          <a:lstStyle/>
          <a:p>
            <a:r>
              <a:rPr lang="en-IN" b="1" dirty="0"/>
              <a:t>Dashboard Page</a:t>
            </a:r>
          </a:p>
        </p:txBody>
      </p:sp>
      <p:sp>
        <p:nvSpPr>
          <p:cNvPr id="3" name="Content Placeholder 2">
            <a:extLst>
              <a:ext uri="{FF2B5EF4-FFF2-40B4-BE49-F238E27FC236}">
                <a16:creationId xmlns:a16="http://schemas.microsoft.com/office/drawing/2014/main" id="{93BA2BCD-2DEB-F1E2-C933-A7ADDB02EC27}"/>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24CE8C9A-38DD-ED16-F843-DF2033A6FC81}"/>
              </a:ext>
            </a:extLst>
          </p:cNvPr>
          <p:cNvPicPr>
            <a:picLocks noChangeAspect="1"/>
          </p:cNvPicPr>
          <p:nvPr/>
        </p:nvPicPr>
        <p:blipFill>
          <a:blip r:embed="rId2"/>
          <a:stretch>
            <a:fillRect/>
          </a:stretch>
        </p:blipFill>
        <p:spPr>
          <a:xfrm>
            <a:off x="838200" y="1556948"/>
            <a:ext cx="9387280" cy="5301052"/>
          </a:xfrm>
          <a:prstGeom prst="rect">
            <a:avLst/>
          </a:prstGeom>
        </p:spPr>
      </p:pic>
    </p:spTree>
    <p:extLst>
      <p:ext uri="{BB962C8B-B14F-4D97-AF65-F5344CB8AC3E}">
        <p14:creationId xmlns:p14="http://schemas.microsoft.com/office/powerpoint/2010/main" val="19278608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0CB9-DE24-BC15-C1B7-8B1C64452E43}"/>
              </a:ext>
            </a:extLst>
          </p:cNvPr>
          <p:cNvSpPr>
            <a:spLocks noGrp="1"/>
          </p:cNvSpPr>
          <p:nvPr>
            <p:ph type="title"/>
          </p:nvPr>
        </p:nvSpPr>
        <p:spPr/>
        <p:txBody>
          <a:bodyPr/>
          <a:lstStyle/>
          <a:p>
            <a:r>
              <a:rPr lang="en-IN" b="1" dirty="0"/>
              <a:t>Pulley feed</a:t>
            </a:r>
          </a:p>
        </p:txBody>
      </p:sp>
      <p:sp>
        <p:nvSpPr>
          <p:cNvPr id="3" name="Content Placeholder 2">
            <a:extLst>
              <a:ext uri="{FF2B5EF4-FFF2-40B4-BE49-F238E27FC236}">
                <a16:creationId xmlns:a16="http://schemas.microsoft.com/office/drawing/2014/main" id="{93BA2BCD-2DEB-F1E2-C933-A7ADDB02EC27}"/>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BFF607FD-9B5E-26FA-4971-A24715BFDD66}"/>
              </a:ext>
            </a:extLst>
          </p:cNvPr>
          <p:cNvPicPr>
            <a:picLocks noChangeAspect="1"/>
          </p:cNvPicPr>
          <p:nvPr/>
        </p:nvPicPr>
        <p:blipFill>
          <a:blip r:embed="rId2"/>
          <a:stretch>
            <a:fillRect/>
          </a:stretch>
        </p:blipFill>
        <p:spPr>
          <a:xfrm>
            <a:off x="838200" y="1620828"/>
            <a:ext cx="9274158" cy="5237172"/>
          </a:xfrm>
          <a:prstGeom prst="rect">
            <a:avLst/>
          </a:prstGeom>
        </p:spPr>
      </p:pic>
    </p:spTree>
    <p:extLst>
      <p:ext uri="{BB962C8B-B14F-4D97-AF65-F5344CB8AC3E}">
        <p14:creationId xmlns:p14="http://schemas.microsoft.com/office/powerpoint/2010/main" val="31233865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28B43-A725-EC91-1C7D-021432E7596C}"/>
              </a:ext>
            </a:extLst>
          </p:cNvPr>
          <p:cNvSpPr>
            <a:spLocks noGrp="1"/>
          </p:cNvSpPr>
          <p:nvPr>
            <p:ph type="title"/>
          </p:nvPr>
        </p:nvSpPr>
        <p:spPr/>
        <p:txBody>
          <a:bodyPr/>
          <a:lstStyle/>
          <a:p>
            <a:r>
              <a:rPr lang="en-IN" b="1" dirty="0"/>
              <a:t>Alerts and Notifications</a:t>
            </a:r>
            <a:endParaRPr lang="en-IN" dirty="0"/>
          </a:p>
        </p:txBody>
      </p:sp>
      <p:sp>
        <p:nvSpPr>
          <p:cNvPr id="3" name="Content Placeholder 2">
            <a:extLst>
              <a:ext uri="{FF2B5EF4-FFF2-40B4-BE49-F238E27FC236}">
                <a16:creationId xmlns:a16="http://schemas.microsoft.com/office/drawing/2014/main" id="{F33C7DFD-F64D-1560-EF92-0BB19D8F436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63BFD70-580E-73E6-EFA4-8019C384AF42}"/>
              </a:ext>
            </a:extLst>
          </p:cNvPr>
          <p:cNvPicPr>
            <a:picLocks noChangeAspect="1"/>
          </p:cNvPicPr>
          <p:nvPr/>
        </p:nvPicPr>
        <p:blipFill>
          <a:blip r:embed="rId2"/>
          <a:stretch>
            <a:fillRect/>
          </a:stretch>
        </p:blipFill>
        <p:spPr>
          <a:xfrm>
            <a:off x="838200" y="1690688"/>
            <a:ext cx="9132756" cy="5157321"/>
          </a:xfrm>
          <a:prstGeom prst="rect">
            <a:avLst/>
          </a:prstGeom>
        </p:spPr>
      </p:pic>
    </p:spTree>
    <p:extLst>
      <p:ext uri="{BB962C8B-B14F-4D97-AF65-F5344CB8AC3E}">
        <p14:creationId xmlns:p14="http://schemas.microsoft.com/office/powerpoint/2010/main" val="488457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3BFFF-27BD-024C-BF34-324246F406A6}"/>
              </a:ext>
            </a:extLst>
          </p:cNvPr>
          <p:cNvSpPr>
            <a:spLocks noGrp="1"/>
          </p:cNvSpPr>
          <p:nvPr>
            <p:ph type="title"/>
          </p:nvPr>
        </p:nvSpPr>
        <p:spPr/>
        <p:txBody>
          <a:bodyPr/>
          <a:lstStyle/>
          <a:p>
            <a:r>
              <a:rPr lang="en-IN" b="1" dirty="0"/>
              <a:t>2D Map of pulley location</a:t>
            </a:r>
            <a:endParaRPr lang="en-IN" dirty="0"/>
          </a:p>
        </p:txBody>
      </p:sp>
      <p:sp>
        <p:nvSpPr>
          <p:cNvPr id="3" name="Content Placeholder 2">
            <a:extLst>
              <a:ext uri="{FF2B5EF4-FFF2-40B4-BE49-F238E27FC236}">
                <a16:creationId xmlns:a16="http://schemas.microsoft.com/office/drawing/2014/main" id="{EE8951D5-44D6-AC10-9F26-1DD29594887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FEF5D3A-2BFC-875E-05E2-B797F8BFECDF}"/>
              </a:ext>
            </a:extLst>
          </p:cNvPr>
          <p:cNvPicPr>
            <a:picLocks noChangeAspect="1"/>
          </p:cNvPicPr>
          <p:nvPr/>
        </p:nvPicPr>
        <p:blipFill>
          <a:blip r:embed="rId2"/>
          <a:stretch>
            <a:fillRect/>
          </a:stretch>
        </p:blipFill>
        <p:spPr>
          <a:xfrm>
            <a:off x="838200" y="1690688"/>
            <a:ext cx="8458200" cy="5048250"/>
          </a:xfrm>
          <a:prstGeom prst="rect">
            <a:avLst/>
          </a:prstGeom>
        </p:spPr>
      </p:pic>
    </p:spTree>
    <p:extLst>
      <p:ext uri="{BB962C8B-B14F-4D97-AF65-F5344CB8AC3E}">
        <p14:creationId xmlns:p14="http://schemas.microsoft.com/office/powerpoint/2010/main" val="3463238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
          <p:cNvSpPr txBox="1">
            <a:spLocks noGrp="1"/>
          </p:cNvSpPr>
          <p:nvPr>
            <p:ph type="title"/>
          </p:nvPr>
        </p:nvSpPr>
        <p:spPr>
          <a:xfrm>
            <a:off x="964023" y="879063"/>
            <a:ext cx="6617507" cy="610863"/>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ts val="4400"/>
              <a:buFont typeface="Franklin Gothic"/>
              <a:buNone/>
            </a:pPr>
            <a:r>
              <a:rPr lang="en-US"/>
              <a:t>Team Member Details </a:t>
            </a:r>
            <a:endParaRPr/>
          </a:p>
        </p:txBody>
      </p:sp>
      <p:sp>
        <p:nvSpPr>
          <p:cNvPr id="238" name="Google Shape;238;p4"/>
          <p:cNvSpPr txBox="1">
            <a:spLocks noGrp="1"/>
          </p:cNvSpPr>
          <p:nvPr>
            <p:ph type="body" idx="1"/>
          </p:nvPr>
        </p:nvSpPr>
        <p:spPr>
          <a:xfrm>
            <a:off x="964024" y="2062100"/>
            <a:ext cx="5059406" cy="255344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D7C3F"/>
              </a:buClr>
              <a:buSzPts val="1200"/>
              <a:buNone/>
            </a:pPr>
            <a:r>
              <a:rPr lang="en-US" sz="1400" b="1" dirty="0">
                <a:solidFill>
                  <a:srgbClr val="5D7C3F"/>
                </a:solidFill>
                <a:latin typeface="Times New Roman" panose="02020603050405020304" pitchFamily="18" charset="0"/>
                <a:cs typeface="Times New Roman" panose="02020603050405020304" pitchFamily="18" charset="0"/>
              </a:rPr>
              <a:t>Team Leader Name: </a:t>
            </a:r>
            <a:r>
              <a:rPr lang="en-US" sz="1400" b="1" dirty="0">
                <a:solidFill>
                  <a:schemeClr val="tx1"/>
                </a:solidFill>
                <a:latin typeface="Times New Roman" panose="02020603050405020304" pitchFamily="18" charset="0"/>
                <a:cs typeface="Times New Roman" panose="02020603050405020304" pitchFamily="18" charset="0"/>
              </a:rPr>
              <a:t>J Ryan Roy</a:t>
            </a:r>
            <a:endParaRPr sz="1800" dirty="0">
              <a:latin typeface="Times New Roman" panose="02020603050405020304" pitchFamily="18" charset="0"/>
              <a:cs typeface="Times New Roman" panose="02020603050405020304" pitchFamily="18" charset="0"/>
            </a:endParaRPr>
          </a:p>
          <a:p>
            <a:pPr marL="0" lvl="0" indent="0" algn="l" rtl="0">
              <a:lnSpc>
                <a:spcPct val="90000"/>
              </a:lnSpc>
              <a:spcBef>
                <a:spcPts val="1000"/>
              </a:spcBef>
              <a:spcAft>
                <a:spcPts val="0"/>
              </a:spcAft>
              <a:buClr>
                <a:srgbClr val="5D7C3F"/>
              </a:buClr>
              <a:buSzPts val="1200"/>
              <a:buNone/>
            </a:pPr>
            <a:r>
              <a:rPr lang="en-US" sz="1400" b="1" dirty="0">
                <a:solidFill>
                  <a:srgbClr val="5D7C3F"/>
                </a:solidFill>
                <a:latin typeface="Times New Roman" panose="02020603050405020304" pitchFamily="18" charset="0"/>
                <a:cs typeface="Times New Roman" panose="02020603050405020304" pitchFamily="18" charset="0"/>
              </a:rPr>
              <a:t>Team Member 1 Name: </a:t>
            </a:r>
            <a:r>
              <a:rPr lang="en-US" sz="1400" b="1" dirty="0">
                <a:solidFill>
                  <a:schemeClr val="tx1"/>
                </a:solidFill>
                <a:latin typeface="Times New Roman" panose="02020603050405020304" pitchFamily="18" charset="0"/>
                <a:cs typeface="Times New Roman" panose="02020603050405020304" pitchFamily="18" charset="0"/>
              </a:rPr>
              <a:t>A P Subbaiah</a:t>
            </a:r>
            <a:endParaRPr sz="1800" dirty="0">
              <a:solidFill>
                <a:schemeClr val="tx1"/>
              </a:solidFill>
              <a:latin typeface="Times New Roman" panose="02020603050405020304" pitchFamily="18" charset="0"/>
              <a:cs typeface="Times New Roman" panose="02020603050405020304" pitchFamily="18" charset="0"/>
            </a:endParaRPr>
          </a:p>
          <a:p>
            <a:pPr marL="0" lvl="0" indent="0" algn="l" rtl="0">
              <a:lnSpc>
                <a:spcPct val="90000"/>
              </a:lnSpc>
              <a:spcBef>
                <a:spcPts val="1000"/>
              </a:spcBef>
              <a:spcAft>
                <a:spcPts val="0"/>
              </a:spcAft>
              <a:buClr>
                <a:srgbClr val="5D7C3F"/>
              </a:buClr>
              <a:buSzPts val="1200"/>
              <a:buNone/>
            </a:pPr>
            <a:r>
              <a:rPr lang="en-US" sz="1400" b="1" dirty="0">
                <a:solidFill>
                  <a:srgbClr val="5D7C3F"/>
                </a:solidFill>
                <a:latin typeface="Times New Roman" panose="02020603050405020304" pitchFamily="18" charset="0"/>
                <a:cs typeface="Times New Roman" panose="02020603050405020304" pitchFamily="18" charset="0"/>
              </a:rPr>
              <a:t>Team Member 2 Name: </a:t>
            </a:r>
            <a:r>
              <a:rPr lang="en-US" sz="1400" b="1" dirty="0">
                <a:solidFill>
                  <a:schemeClr val="tx1"/>
                </a:solidFill>
                <a:latin typeface="Times New Roman" panose="02020603050405020304" pitchFamily="18" charset="0"/>
                <a:cs typeface="Times New Roman" panose="02020603050405020304" pitchFamily="18" charset="0"/>
              </a:rPr>
              <a:t>Achintya K</a:t>
            </a:r>
            <a:endParaRPr sz="1800" dirty="0">
              <a:solidFill>
                <a:schemeClr val="tx1"/>
              </a:solidFill>
              <a:latin typeface="Times New Roman" panose="02020603050405020304" pitchFamily="18" charset="0"/>
              <a:cs typeface="Times New Roman" panose="02020603050405020304" pitchFamily="18" charset="0"/>
            </a:endParaRPr>
          </a:p>
          <a:p>
            <a:pPr marL="0" lvl="0" indent="0" algn="l" rtl="0">
              <a:lnSpc>
                <a:spcPct val="90000"/>
              </a:lnSpc>
              <a:spcBef>
                <a:spcPts val="1000"/>
              </a:spcBef>
              <a:spcAft>
                <a:spcPts val="0"/>
              </a:spcAft>
              <a:buClr>
                <a:srgbClr val="5D7C3F"/>
              </a:buClr>
              <a:buSzPts val="1200"/>
              <a:buNone/>
            </a:pPr>
            <a:r>
              <a:rPr lang="en-US" sz="1400" b="1" dirty="0">
                <a:solidFill>
                  <a:srgbClr val="5D7C3F"/>
                </a:solidFill>
                <a:latin typeface="Times New Roman" panose="02020603050405020304" pitchFamily="18" charset="0"/>
                <a:cs typeface="Times New Roman" panose="02020603050405020304" pitchFamily="18" charset="0"/>
              </a:rPr>
              <a:t>Team Member 3 Name: </a:t>
            </a:r>
            <a:r>
              <a:rPr lang="en-US" sz="1400" b="1" dirty="0">
                <a:solidFill>
                  <a:schemeClr val="tx1"/>
                </a:solidFill>
                <a:latin typeface="Times New Roman" panose="02020603050405020304" pitchFamily="18" charset="0"/>
                <a:cs typeface="Times New Roman" panose="02020603050405020304" pitchFamily="18" charset="0"/>
              </a:rPr>
              <a:t>Tanisha </a:t>
            </a:r>
            <a:r>
              <a:rPr lang="en-US" sz="1400" b="1" dirty="0" err="1">
                <a:solidFill>
                  <a:schemeClr val="tx1"/>
                </a:solidFill>
                <a:latin typeface="Times New Roman" panose="02020603050405020304" pitchFamily="18" charset="0"/>
                <a:cs typeface="Times New Roman" panose="02020603050405020304" pitchFamily="18" charset="0"/>
              </a:rPr>
              <a:t>Kulshreshtha</a:t>
            </a:r>
            <a:r>
              <a:rPr lang="en-US" sz="1400" b="1" dirty="0">
                <a:solidFill>
                  <a:schemeClr val="tx1"/>
                </a:solidFill>
                <a:latin typeface="Times New Roman" panose="02020603050405020304" pitchFamily="18" charset="0"/>
                <a:cs typeface="Times New Roman" panose="02020603050405020304" pitchFamily="18" charset="0"/>
              </a:rPr>
              <a:t> </a:t>
            </a:r>
            <a:endParaRPr sz="1800" dirty="0">
              <a:solidFill>
                <a:schemeClr val="tx1"/>
              </a:solidFill>
              <a:latin typeface="Times New Roman" panose="02020603050405020304" pitchFamily="18" charset="0"/>
              <a:cs typeface="Times New Roman" panose="02020603050405020304" pitchFamily="18" charset="0"/>
            </a:endParaRPr>
          </a:p>
          <a:p>
            <a:pPr marL="0" lvl="0" indent="0" algn="l" rtl="0">
              <a:lnSpc>
                <a:spcPct val="90000"/>
              </a:lnSpc>
              <a:spcBef>
                <a:spcPts val="1000"/>
              </a:spcBef>
              <a:spcAft>
                <a:spcPts val="0"/>
              </a:spcAft>
              <a:buClr>
                <a:srgbClr val="5D7C3F"/>
              </a:buClr>
              <a:buSzPts val="1200"/>
              <a:buNone/>
            </a:pPr>
            <a:r>
              <a:rPr lang="en-US" sz="1400" b="1" dirty="0">
                <a:solidFill>
                  <a:srgbClr val="5D7C3F"/>
                </a:solidFill>
                <a:latin typeface="Times New Roman" panose="02020603050405020304" pitchFamily="18" charset="0"/>
                <a:cs typeface="Times New Roman" panose="02020603050405020304" pitchFamily="18" charset="0"/>
              </a:rPr>
              <a:t>Team Member 4 Name: </a:t>
            </a:r>
            <a:r>
              <a:rPr lang="en-US" sz="1400" b="1" dirty="0">
                <a:solidFill>
                  <a:schemeClr val="tx1"/>
                </a:solidFill>
                <a:latin typeface="Times New Roman" panose="02020603050405020304" pitchFamily="18" charset="0"/>
                <a:cs typeface="Times New Roman" panose="02020603050405020304" pitchFamily="18" charset="0"/>
              </a:rPr>
              <a:t>Prajwal S</a:t>
            </a:r>
            <a:endParaRPr sz="1800" dirty="0">
              <a:solidFill>
                <a:schemeClr val="tx1"/>
              </a:solidFill>
              <a:latin typeface="Times New Roman" panose="02020603050405020304" pitchFamily="18" charset="0"/>
              <a:cs typeface="Times New Roman" panose="02020603050405020304" pitchFamily="18" charset="0"/>
            </a:endParaRPr>
          </a:p>
          <a:p>
            <a:pPr marL="0" lvl="0" indent="0" algn="l" rtl="0">
              <a:lnSpc>
                <a:spcPct val="90000"/>
              </a:lnSpc>
              <a:spcBef>
                <a:spcPts val="1000"/>
              </a:spcBef>
              <a:spcAft>
                <a:spcPts val="0"/>
              </a:spcAft>
              <a:buClr>
                <a:srgbClr val="5D7C3F"/>
              </a:buClr>
              <a:buSzPts val="1200"/>
              <a:buNone/>
            </a:pPr>
            <a:r>
              <a:rPr lang="en-US" sz="1400" b="1" dirty="0">
                <a:solidFill>
                  <a:srgbClr val="5D7C3F"/>
                </a:solidFill>
                <a:latin typeface="Times New Roman" panose="02020603050405020304" pitchFamily="18" charset="0"/>
                <a:cs typeface="Times New Roman" panose="02020603050405020304" pitchFamily="18" charset="0"/>
              </a:rPr>
              <a:t>Team Member 5 Name: </a:t>
            </a:r>
            <a:r>
              <a:rPr lang="en-US" sz="1400" b="1" dirty="0">
                <a:solidFill>
                  <a:schemeClr val="tx1"/>
                </a:solidFill>
                <a:latin typeface="Times New Roman" panose="02020603050405020304" pitchFamily="18" charset="0"/>
                <a:cs typeface="Times New Roman" panose="02020603050405020304" pitchFamily="18" charset="0"/>
              </a:rPr>
              <a:t>Allen Joe</a:t>
            </a:r>
            <a:endParaRPr sz="1800" dirty="0">
              <a:solidFill>
                <a:schemeClr val="tx1"/>
              </a:solidFill>
              <a:latin typeface="Times New Roman" panose="02020603050405020304" pitchFamily="18" charset="0"/>
              <a:cs typeface="Times New Roman" panose="02020603050405020304" pitchFamily="18" charset="0"/>
            </a:endParaRPr>
          </a:p>
          <a:p>
            <a:pPr marL="0" lvl="0" indent="0" algn="l" rtl="0">
              <a:lnSpc>
                <a:spcPct val="90000"/>
              </a:lnSpc>
              <a:spcBef>
                <a:spcPts val="1000"/>
              </a:spcBef>
              <a:spcAft>
                <a:spcPts val="0"/>
              </a:spcAft>
              <a:buClr>
                <a:srgbClr val="804160"/>
              </a:buClr>
              <a:buSzPts val="1200"/>
              <a:buNone/>
            </a:pPr>
            <a:r>
              <a:rPr lang="en-US" sz="1400" b="1" dirty="0">
                <a:solidFill>
                  <a:srgbClr val="804160"/>
                </a:solidFill>
                <a:latin typeface="Times New Roman" panose="02020603050405020304" pitchFamily="18" charset="0"/>
                <a:cs typeface="Times New Roman" panose="02020603050405020304" pitchFamily="18" charset="0"/>
              </a:rPr>
              <a:t>Team Mentor 1 Name: </a:t>
            </a:r>
            <a:r>
              <a:rPr lang="en-US" sz="1400" b="1" dirty="0">
                <a:solidFill>
                  <a:schemeClr val="tx1"/>
                </a:solidFill>
                <a:latin typeface="Times New Roman" panose="02020603050405020304" pitchFamily="18" charset="0"/>
                <a:cs typeface="Times New Roman" panose="02020603050405020304" pitchFamily="18" charset="0"/>
              </a:rPr>
              <a:t>Dr. </a:t>
            </a:r>
            <a:r>
              <a:rPr lang="en-US" sz="1400" b="1" dirty="0" err="1">
                <a:solidFill>
                  <a:schemeClr val="tx1"/>
                </a:solidFill>
                <a:latin typeface="Times New Roman" panose="02020603050405020304" pitchFamily="18" charset="0"/>
                <a:cs typeface="Times New Roman" panose="02020603050405020304" pitchFamily="18" charset="0"/>
              </a:rPr>
              <a:t>Sivakannan</a:t>
            </a:r>
            <a:r>
              <a:rPr lang="en-US" sz="1400" b="1" dirty="0">
                <a:solidFill>
                  <a:schemeClr val="tx1"/>
                </a:solidFill>
                <a:latin typeface="Times New Roman" panose="02020603050405020304" pitchFamily="18" charset="0"/>
                <a:cs typeface="Times New Roman" panose="02020603050405020304" pitchFamily="18" charset="0"/>
              </a:rPr>
              <a:t> S</a:t>
            </a:r>
            <a:endParaRPr sz="1800" dirty="0">
              <a:solidFill>
                <a:schemeClr val="tx1"/>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D9769EF1-83A2-E02F-D172-887305DA4397}"/>
              </a:ext>
            </a:extLst>
          </p:cNvPr>
          <p:cNvSpPr txBox="1"/>
          <p:nvPr/>
        </p:nvSpPr>
        <p:spPr>
          <a:xfrm>
            <a:off x="964023" y="4905829"/>
            <a:ext cx="4653006" cy="1015663"/>
          </a:xfrm>
          <a:prstGeom prst="rect">
            <a:avLst/>
          </a:prstGeom>
          <a:noFill/>
        </p:spPr>
        <p:txBody>
          <a:bodyPr wrap="square" rtlCol="0">
            <a:spAutoFit/>
          </a:bodyPr>
          <a:lstStyle/>
          <a:p>
            <a:r>
              <a:rPr lang="en-IN" sz="6000" b="1" dirty="0">
                <a:solidFill>
                  <a:schemeClr val="tx2"/>
                </a:solidFill>
                <a:latin typeface="AngsanaUPC" panose="020B0502040204020203" pitchFamily="18" charset="-34"/>
                <a:cs typeface="AngsanaUPC" panose="020B0502040204020203" pitchFamily="18" charset="-34"/>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D9A31-BF9F-027B-06EC-06D72EED254E}"/>
              </a:ext>
            </a:extLst>
          </p:cNvPr>
          <p:cNvSpPr>
            <a:spLocks noGrp="1"/>
          </p:cNvSpPr>
          <p:nvPr>
            <p:ph type="title"/>
          </p:nvPr>
        </p:nvSpPr>
        <p:spPr/>
        <p:txBody>
          <a:bodyPr/>
          <a:lstStyle/>
          <a:p>
            <a:r>
              <a:rPr lang="en-IN" sz="4400" b="1" dirty="0">
                <a:solidFill>
                  <a:srgbClr val="92D050"/>
                </a:solidFill>
                <a:latin typeface="+mj-lt"/>
              </a:rPr>
              <a:t>Tech Stack</a:t>
            </a:r>
            <a:endParaRPr lang="en-IN" dirty="0"/>
          </a:p>
        </p:txBody>
      </p:sp>
      <p:pic>
        <p:nvPicPr>
          <p:cNvPr id="4" name="Content Placeholder 3" descr="A group of logos on a white background">
            <a:extLst>
              <a:ext uri="{FF2B5EF4-FFF2-40B4-BE49-F238E27FC236}">
                <a16:creationId xmlns:a16="http://schemas.microsoft.com/office/drawing/2014/main" id="{D72758CD-5DD8-AE43-ABB6-C3D6948F7F6C}"/>
              </a:ext>
            </a:extLst>
          </p:cNvPr>
          <p:cNvPicPr>
            <a:picLocks noGrp="1" noChangeAspect="1"/>
          </p:cNvPicPr>
          <p:nvPr>
            <p:ph idx="1"/>
          </p:nvPr>
        </p:nvPicPr>
        <p:blipFill>
          <a:blip r:embed="rId2"/>
          <a:stretch>
            <a:fillRect/>
          </a:stretch>
        </p:blipFill>
        <p:spPr>
          <a:xfrm>
            <a:off x="838200" y="2250150"/>
            <a:ext cx="9823515" cy="3271785"/>
          </a:xfrm>
          <a:prstGeom prst="rect">
            <a:avLst/>
          </a:prstGeom>
        </p:spPr>
      </p:pic>
    </p:spTree>
    <p:extLst>
      <p:ext uri="{BB962C8B-B14F-4D97-AF65-F5344CB8AC3E}">
        <p14:creationId xmlns:p14="http://schemas.microsoft.com/office/powerpoint/2010/main" val="2217056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BAE0B-6424-95C8-D8C5-CB205B907A5B}"/>
              </a:ext>
            </a:extLst>
          </p:cNvPr>
          <p:cNvSpPr>
            <a:spLocks noGrp="1"/>
          </p:cNvSpPr>
          <p:nvPr>
            <p:ph type="title"/>
          </p:nvPr>
        </p:nvSpPr>
        <p:spPr/>
        <p:txBody>
          <a:bodyPr/>
          <a:lstStyle/>
          <a:p>
            <a:pPr algn="ctr"/>
            <a:r>
              <a:rPr lang="en-IN" dirty="0">
                <a:latin typeface="+mn-lt"/>
              </a:rPr>
              <a:t>Architecture</a:t>
            </a:r>
          </a:p>
        </p:txBody>
      </p:sp>
      <p:pic>
        <p:nvPicPr>
          <p:cNvPr id="5" name="Picture 4">
            <a:extLst>
              <a:ext uri="{FF2B5EF4-FFF2-40B4-BE49-F238E27FC236}">
                <a16:creationId xmlns:a16="http://schemas.microsoft.com/office/drawing/2014/main" id="{EA00ED58-4CC5-B16D-6607-CFB33748437E}"/>
              </a:ext>
            </a:extLst>
          </p:cNvPr>
          <p:cNvPicPr>
            <a:picLocks noChangeAspect="1"/>
          </p:cNvPicPr>
          <p:nvPr/>
        </p:nvPicPr>
        <p:blipFill>
          <a:blip r:embed="rId2"/>
          <a:stretch>
            <a:fillRect/>
          </a:stretch>
        </p:blipFill>
        <p:spPr>
          <a:xfrm>
            <a:off x="669698" y="2479251"/>
            <a:ext cx="633952" cy="633952"/>
          </a:xfrm>
          <a:prstGeom prst="rect">
            <a:avLst/>
          </a:prstGeom>
        </p:spPr>
      </p:pic>
      <p:pic>
        <p:nvPicPr>
          <p:cNvPr id="7" name="Picture 6">
            <a:extLst>
              <a:ext uri="{FF2B5EF4-FFF2-40B4-BE49-F238E27FC236}">
                <a16:creationId xmlns:a16="http://schemas.microsoft.com/office/drawing/2014/main" id="{7186BF5A-9661-0769-CA29-D2F910C97F62}"/>
              </a:ext>
            </a:extLst>
          </p:cNvPr>
          <p:cNvPicPr>
            <a:picLocks noChangeAspect="1"/>
          </p:cNvPicPr>
          <p:nvPr/>
        </p:nvPicPr>
        <p:blipFill>
          <a:blip r:embed="rId3"/>
          <a:stretch>
            <a:fillRect/>
          </a:stretch>
        </p:blipFill>
        <p:spPr>
          <a:xfrm>
            <a:off x="1355891" y="2466290"/>
            <a:ext cx="633952" cy="633952"/>
          </a:xfrm>
          <a:prstGeom prst="rect">
            <a:avLst/>
          </a:prstGeom>
        </p:spPr>
      </p:pic>
      <p:sp>
        <p:nvSpPr>
          <p:cNvPr id="8" name="Rectangle 7">
            <a:extLst>
              <a:ext uri="{FF2B5EF4-FFF2-40B4-BE49-F238E27FC236}">
                <a16:creationId xmlns:a16="http://schemas.microsoft.com/office/drawing/2014/main" id="{A797D97A-F765-8B94-F5F5-CD0D69ED8D73}"/>
              </a:ext>
            </a:extLst>
          </p:cNvPr>
          <p:cNvSpPr/>
          <p:nvPr/>
        </p:nvSpPr>
        <p:spPr>
          <a:xfrm>
            <a:off x="345457" y="2318209"/>
            <a:ext cx="1886146" cy="99924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p>
        </p:txBody>
      </p:sp>
      <p:pic>
        <p:nvPicPr>
          <p:cNvPr id="10" name="Picture 9">
            <a:extLst>
              <a:ext uri="{FF2B5EF4-FFF2-40B4-BE49-F238E27FC236}">
                <a16:creationId xmlns:a16="http://schemas.microsoft.com/office/drawing/2014/main" id="{CA8E83B9-1619-B7CF-52FE-530FC7D73E30}"/>
              </a:ext>
            </a:extLst>
          </p:cNvPr>
          <p:cNvPicPr>
            <a:picLocks noChangeAspect="1"/>
          </p:cNvPicPr>
          <p:nvPr/>
        </p:nvPicPr>
        <p:blipFill>
          <a:blip r:embed="rId4"/>
          <a:stretch>
            <a:fillRect/>
          </a:stretch>
        </p:blipFill>
        <p:spPr>
          <a:xfrm>
            <a:off x="2410473" y="2398730"/>
            <a:ext cx="838200" cy="838200"/>
          </a:xfrm>
          <a:prstGeom prst="rect">
            <a:avLst/>
          </a:prstGeom>
        </p:spPr>
      </p:pic>
      <p:pic>
        <p:nvPicPr>
          <p:cNvPr id="14" name="Picture 13">
            <a:extLst>
              <a:ext uri="{FF2B5EF4-FFF2-40B4-BE49-F238E27FC236}">
                <a16:creationId xmlns:a16="http://schemas.microsoft.com/office/drawing/2014/main" id="{6A5F06B9-6A4D-C63F-1540-D663343CCF04}"/>
              </a:ext>
            </a:extLst>
          </p:cNvPr>
          <p:cNvPicPr>
            <a:picLocks noChangeAspect="1"/>
          </p:cNvPicPr>
          <p:nvPr/>
        </p:nvPicPr>
        <p:blipFill>
          <a:blip r:embed="rId5"/>
          <a:stretch>
            <a:fillRect/>
          </a:stretch>
        </p:blipFill>
        <p:spPr>
          <a:xfrm>
            <a:off x="3333124" y="2358666"/>
            <a:ext cx="961534" cy="961534"/>
          </a:xfrm>
          <a:prstGeom prst="rect">
            <a:avLst/>
          </a:prstGeom>
        </p:spPr>
      </p:pic>
      <p:pic>
        <p:nvPicPr>
          <p:cNvPr id="15" name="Picture 14">
            <a:extLst>
              <a:ext uri="{FF2B5EF4-FFF2-40B4-BE49-F238E27FC236}">
                <a16:creationId xmlns:a16="http://schemas.microsoft.com/office/drawing/2014/main" id="{D1241E10-7782-485C-7447-D91761E93A5A}"/>
              </a:ext>
            </a:extLst>
          </p:cNvPr>
          <p:cNvPicPr>
            <a:picLocks noChangeAspect="1"/>
          </p:cNvPicPr>
          <p:nvPr/>
        </p:nvPicPr>
        <p:blipFill>
          <a:blip r:embed="rId4"/>
          <a:stretch>
            <a:fillRect/>
          </a:stretch>
        </p:blipFill>
        <p:spPr>
          <a:xfrm rot="5400000">
            <a:off x="9991627" y="4179219"/>
            <a:ext cx="830344" cy="830344"/>
          </a:xfrm>
          <a:prstGeom prst="rect">
            <a:avLst/>
          </a:prstGeom>
        </p:spPr>
      </p:pic>
      <p:pic>
        <p:nvPicPr>
          <p:cNvPr id="16" name="Picture 15">
            <a:extLst>
              <a:ext uri="{FF2B5EF4-FFF2-40B4-BE49-F238E27FC236}">
                <a16:creationId xmlns:a16="http://schemas.microsoft.com/office/drawing/2014/main" id="{0D47E20E-6B01-22A2-EFB9-2DF0ED61D7ED}"/>
              </a:ext>
            </a:extLst>
          </p:cNvPr>
          <p:cNvPicPr>
            <a:picLocks noChangeAspect="1"/>
          </p:cNvPicPr>
          <p:nvPr/>
        </p:nvPicPr>
        <p:blipFill>
          <a:blip r:embed="rId4"/>
          <a:stretch>
            <a:fillRect/>
          </a:stretch>
        </p:blipFill>
        <p:spPr>
          <a:xfrm rot="1838395">
            <a:off x="8695132" y="3076530"/>
            <a:ext cx="838200" cy="838200"/>
          </a:xfrm>
          <a:prstGeom prst="rect">
            <a:avLst/>
          </a:prstGeom>
        </p:spPr>
      </p:pic>
      <p:pic>
        <p:nvPicPr>
          <p:cNvPr id="17" name="Picture 16">
            <a:extLst>
              <a:ext uri="{FF2B5EF4-FFF2-40B4-BE49-F238E27FC236}">
                <a16:creationId xmlns:a16="http://schemas.microsoft.com/office/drawing/2014/main" id="{8046C512-BFEE-BDC0-D3FB-1B71EB9DBB49}"/>
              </a:ext>
            </a:extLst>
          </p:cNvPr>
          <p:cNvPicPr>
            <a:picLocks noChangeAspect="1"/>
          </p:cNvPicPr>
          <p:nvPr/>
        </p:nvPicPr>
        <p:blipFill>
          <a:blip r:embed="rId4"/>
          <a:stretch>
            <a:fillRect/>
          </a:stretch>
        </p:blipFill>
        <p:spPr>
          <a:xfrm rot="19610988">
            <a:off x="8689244" y="2429834"/>
            <a:ext cx="838200" cy="838200"/>
          </a:xfrm>
          <a:prstGeom prst="rect">
            <a:avLst/>
          </a:prstGeom>
        </p:spPr>
      </p:pic>
      <p:pic>
        <p:nvPicPr>
          <p:cNvPr id="18" name="Picture 17">
            <a:extLst>
              <a:ext uri="{FF2B5EF4-FFF2-40B4-BE49-F238E27FC236}">
                <a16:creationId xmlns:a16="http://schemas.microsoft.com/office/drawing/2014/main" id="{4A50AA16-73A2-8839-2FBD-6DF02D38AE7C}"/>
              </a:ext>
            </a:extLst>
          </p:cNvPr>
          <p:cNvPicPr>
            <a:picLocks noChangeAspect="1"/>
          </p:cNvPicPr>
          <p:nvPr/>
        </p:nvPicPr>
        <p:blipFill>
          <a:blip r:embed="rId4"/>
          <a:stretch>
            <a:fillRect/>
          </a:stretch>
        </p:blipFill>
        <p:spPr>
          <a:xfrm>
            <a:off x="6594166" y="2377127"/>
            <a:ext cx="838200" cy="838200"/>
          </a:xfrm>
          <a:prstGeom prst="rect">
            <a:avLst/>
          </a:prstGeom>
        </p:spPr>
      </p:pic>
      <p:pic>
        <p:nvPicPr>
          <p:cNvPr id="19" name="Picture 18">
            <a:extLst>
              <a:ext uri="{FF2B5EF4-FFF2-40B4-BE49-F238E27FC236}">
                <a16:creationId xmlns:a16="http://schemas.microsoft.com/office/drawing/2014/main" id="{4BDA45A9-9F98-27E2-1A13-D85FDFEDB0F7}"/>
              </a:ext>
            </a:extLst>
          </p:cNvPr>
          <p:cNvPicPr>
            <a:picLocks noChangeAspect="1"/>
          </p:cNvPicPr>
          <p:nvPr/>
        </p:nvPicPr>
        <p:blipFill>
          <a:blip r:embed="rId4"/>
          <a:stretch>
            <a:fillRect/>
          </a:stretch>
        </p:blipFill>
        <p:spPr>
          <a:xfrm>
            <a:off x="4434964" y="2346563"/>
            <a:ext cx="838200" cy="838200"/>
          </a:xfrm>
          <a:prstGeom prst="rect">
            <a:avLst/>
          </a:prstGeom>
        </p:spPr>
      </p:pic>
      <p:pic>
        <p:nvPicPr>
          <p:cNvPr id="22" name="Picture 21">
            <a:extLst>
              <a:ext uri="{FF2B5EF4-FFF2-40B4-BE49-F238E27FC236}">
                <a16:creationId xmlns:a16="http://schemas.microsoft.com/office/drawing/2014/main" id="{7D05EADB-6385-1E29-C58F-67A2306DAD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45816" y="2302499"/>
            <a:ext cx="961534" cy="961534"/>
          </a:xfrm>
          <a:prstGeom prst="rect">
            <a:avLst/>
          </a:prstGeom>
        </p:spPr>
      </p:pic>
      <p:pic>
        <p:nvPicPr>
          <p:cNvPr id="24" name="Picture 23">
            <a:extLst>
              <a:ext uri="{FF2B5EF4-FFF2-40B4-BE49-F238E27FC236}">
                <a16:creationId xmlns:a16="http://schemas.microsoft.com/office/drawing/2014/main" id="{18BF670B-A062-3BD1-A956-A45341F42839}"/>
              </a:ext>
            </a:extLst>
          </p:cNvPr>
          <p:cNvPicPr>
            <a:picLocks noChangeAspect="1"/>
          </p:cNvPicPr>
          <p:nvPr/>
        </p:nvPicPr>
        <p:blipFill>
          <a:blip r:embed="rId7"/>
          <a:stretch>
            <a:fillRect/>
          </a:stretch>
        </p:blipFill>
        <p:spPr>
          <a:xfrm>
            <a:off x="7379347" y="2061403"/>
            <a:ext cx="1325564" cy="1325564"/>
          </a:xfrm>
          <a:prstGeom prst="rect">
            <a:avLst/>
          </a:prstGeom>
        </p:spPr>
      </p:pic>
      <p:sp>
        <p:nvSpPr>
          <p:cNvPr id="25" name="Rectangle 24">
            <a:extLst>
              <a:ext uri="{FF2B5EF4-FFF2-40B4-BE49-F238E27FC236}">
                <a16:creationId xmlns:a16="http://schemas.microsoft.com/office/drawing/2014/main" id="{1C1FF919-2963-B5A8-00D5-127689CE0AF4}"/>
              </a:ext>
            </a:extLst>
          </p:cNvPr>
          <p:cNvSpPr/>
          <p:nvPr/>
        </p:nvSpPr>
        <p:spPr>
          <a:xfrm>
            <a:off x="9676908" y="2302499"/>
            <a:ext cx="1676892" cy="69522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2076BA72-6BA2-D6C7-4A13-6AC1497CFF31}"/>
              </a:ext>
            </a:extLst>
          </p:cNvPr>
          <p:cNvSpPr/>
          <p:nvPr/>
        </p:nvSpPr>
        <p:spPr>
          <a:xfrm>
            <a:off x="9676908" y="3311955"/>
            <a:ext cx="1676892" cy="69522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6D18A199-22D5-F2BD-5779-E94A6159C9B5}"/>
              </a:ext>
            </a:extLst>
          </p:cNvPr>
          <p:cNvSpPr txBox="1"/>
          <p:nvPr/>
        </p:nvSpPr>
        <p:spPr>
          <a:xfrm>
            <a:off x="9800822" y="2302499"/>
            <a:ext cx="1624992" cy="646331"/>
          </a:xfrm>
          <a:prstGeom prst="rect">
            <a:avLst/>
          </a:prstGeom>
          <a:noFill/>
        </p:spPr>
        <p:txBody>
          <a:bodyPr wrap="square" rtlCol="0">
            <a:spAutoFit/>
          </a:bodyPr>
          <a:lstStyle/>
          <a:p>
            <a:r>
              <a:rPr lang="en-IN" dirty="0"/>
              <a:t>Normal condition</a:t>
            </a:r>
          </a:p>
        </p:txBody>
      </p:sp>
      <p:sp>
        <p:nvSpPr>
          <p:cNvPr id="29" name="TextBox 28">
            <a:extLst>
              <a:ext uri="{FF2B5EF4-FFF2-40B4-BE49-F238E27FC236}">
                <a16:creationId xmlns:a16="http://schemas.microsoft.com/office/drawing/2014/main" id="{05FDCBAD-0346-D325-01B7-E72652658AD9}"/>
              </a:ext>
            </a:extLst>
          </p:cNvPr>
          <p:cNvSpPr txBox="1"/>
          <p:nvPr/>
        </p:nvSpPr>
        <p:spPr>
          <a:xfrm>
            <a:off x="9853841" y="3320200"/>
            <a:ext cx="1590773" cy="646331"/>
          </a:xfrm>
          <a:prstGeom prst="rect">
            <a:avLst/>
          </a:prstGeom>
          <a:noFill/>
        </p:spPr>
        <p:txBody>
          <a:bodyPr wrap="square">
            <a:spAutoFit/>
          </a:bodyPr>
          <a:lstStyle/>
          <a:p>
            <a:r>
              <a:rPr lang="en-IN" dirty="0"/>
              <a:t>Abnormal condition</a:t>
            </a:r>
          </a:p>
        </p:txBody>
      </p:sp>
      <p:pic>
        <p:nvPicPr>
          <p:cNvPr id="31" name="Picture 30">
            <a:extLst>
              <a:ext uri="{FF2B5EF4-FFF2-40B4-BE49-F238E27FC236}">
                <a16:creationId xmlns:a16="http://schemas.microsoft.com/office/drawing/2014/main" id="{20DD7780-32B5-C32A-A8D2-E08856F3A342}"/>
              </a:ext>
            </a:extLst>
          </p:cNvPr>
          <p:cNvPicPr>
            <a:picLocks noChangeAspect="1"/>
          </p:cNvPicPr>
          <p:nvPr/>
        </p:nvPicPr>
        <p:blipFill>
          <a:blip r:embed="rId8"/>
          <a:stretch>
            <a:fillRect/>
          </a:stretch>
        </p:blipFill>
        <p:spPr>
          <a:xfrm>
            <a:off x="7654153" y="5321762"/>
            <a:ext cx="1050758" cy="1050758"/>
          </a:xfrm>
          <a:prstGeom prst="rect">
            <a:avLst/>
          </a:prstGeom>
        </p:spPr>
      </p:pic>
      <p:pic>
        <p:nvPicPr>
          <p:cNvPr id="33" name="Picture 32">
            <a:extLst>
              <a:ext uri="{FF2B5EF4-FFF2-40B4-BE49-F238E27FC236}">
                <a16:creationId xmlns:a16="http://schemas.microsoft.com/office/drawing/2014/main" id="{174D6A6F-7169-0E29-E5D2-ED7771978386}"/>
              </a:ext>
            </a:extLst>
          </p:cNvPr>
          <p:cNvPicPr>
            <a:picLocks noChangeAspect="1"/>
          </p:cNvPicPr>
          <p:nvPr/>
        </p:nvPicPr>
        <p:blipFill>
          <a:blip r:embed="rId9"/>
          <a:stretch>
            <a:fillRect/>
          </a:stretch>
        </p:blipFill>
        <p:spPr>
          <a:xfrm>
            <a:off x="9800822" y="5069414"/>
            <a:ext cx="1149285" cy="1149285"/>
          </a:xfrm>
          <a:prstGeom prst="rect">
            <a:avLst/>
          </a:prstGeom>
        </p:spPr>
      </p:pic>
      <p:pic>
        <p:nvPicPr>
          <p:cNvPr id="34" name="Picture 33">
            <a:extLst>
              <a:ext uri="{FF2B5EF4-FFF2-40B4-BE49-F238E27FC236}">
                <a16:creationId xmlns:a16="http://schemas.microsoft.com/office/drawing/2014/main" id="{9E766B46-7DBE-889A-CDAE-548BF4BE8BB2}"/>
              </a:ext>
            </a:extLst>
          </p:cNvPr>
          <p:cNvPicPr>
            <a:picLocks noChangeAspect="1"/>
          </p:cNvPicPr>
          <p:nvPr/>
        </p:nvPicPr>
        <p:blipFill>
          <a:blip r:embed="rId4"/>
          <a:stretch>
            <a:fillRect/>
          </a:stretch>
        </p:blipFill>
        <p:spPr>
          <a:xfrm rot="10800000">
            <a:off x="8850211" y="5380499"/>
            <a:ext cx="838200" cy="838200"/>
          </a:xfrm>
          <a:prstGeom prst="rect">
            <a:avLst/>
          </a:prstGeom>
        </p:spPr>
      </p:pic>
      <p:sp>
        <p:nvSpPr>
          <p:cNvPr id="35" name="Rectangle 34">
            <a:extLst>
              <a:ext uri="{FF2B5EF4-FFF2-40B4-BE49-F238E27FC236}">
                <a16:creationId xmlns:a16="http://schemas.microsoft.com/office/drawing/2014/main" id="{A8F53757-FB70-0FD6-A9E5-3697467831B1}"/>
              </a:ext>
            </a:extLst>
          </p:cNvPr>
          <p:cNvSpPr/>
          <p:nvPr/>
        </p:nvSpPr>
        <p:spPr>
          <a:xfrm>
            <a:off x="131975" y="1791093"/>
            <a:ext cx="11604396" cy="48170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TextBox 35">
            <a:extLst>
              <a:ext uri="{FF2B5EF4-FFF2-40B4-BE49-F238E27FC236}">
                <a16:creationId xmlns:a16="http://schemas.microsoft.com/office/drawing/2014/main" id="{B1C322C4-28AB-EBA2-6F9E-0E8D4943CD8F}"/>
              </a:ext>
            </a:extLst>
          </p:cNvPr>
          <p:cNvSpPr txBox="1"/>
          <p:nvPr/>
        </p:nvSpPr>
        <p:spPr>
          <a:xfrm>
            <a:off x="455629" y="3423478"/>
            <a:ext cx="1630837" cy="646331"/>
          </a:xfrm>
          <a:prstGeom prst="rect">
            <a:avLst/>
          </a:prstGeom>
          <a:noFill/>
        </p:spPr>
        <p:txBody>
          <a:bodyPr wrap="square" rtlCol="0">
            <a:spAutoFit/>
          </a:bodyPr>
          <a:lstStyle/>
          <a:p>
            <a:r>
              <a:rPr lang="en-IN" dirty="0"/>
              <a:t>Cameras and sensors</a:t>
            </a:r>
          </a:p>
        </p:txBody>
      </p:sp>
      <p:sp>
        <p:nvSpPr>
          <p:cNvPr id="38" name="TextBox 37">
            <a:extLst>
              <a:ext uri="{FF2B5EF4-FFF2-40B4-BE49-F238E27FC236}">
                <a16:creationId xmlns:a16="http://schemas.microsoft.com/office/drawing/2014/main" id="{B92EF341-A637-C133-FB88-5EDC67A77597}"/>
              </a:ext>
            </a:extLst>
          </p:cNvPr>
          <p:cNvSpPr txBox="1"/>
          <p:nvPr/>
        </p:nvSpPr>
        <p:spPr>
          <a:xfrm>
            <a:off x="3058463" y="3436405"/>
            <a:ext cx="1630837" cy="369332"/>
          </a:xfrm>
          <a:prstGeom prst="rect">
            <a:avLst/>
          </a:prstGeom>
          <a:noFill/>
        </p:spPr>
        <p:txBody>
          <a:bodyPr wrap="square">
            <a:spAutoFit/>
          </a:bodyPr>
          <a:lstStyle/>
          <a:p>
            <a:r>
              <a:rPr lang="en-IN" dirty="0"/>
              <a:t>Data Gathering</a:t>
            </a:r>
          </a:p>
        </p:txBody>
      </p:sp>
      <p:sp>
        <p:nvSpPr>
          <p:cNvPr id="40" name="TextBox 39">
            <a:extLst>
              <a:ext uri="{FF2B5EF4-FFF2-40B4-BE49-F238E27FC236}">
                <a16:creationId xmlns:a16="http://schemas.microsoft.com/office/drawing/2014/main" id="{F96ABCFC-C566-131A-3122-F470CFAFF482}"/>
              </a:ext>
            </a:extLst>
          </p:cNvPr>
          <p:cNvSpPr txBox="1"/>
          <p:nvPr/>
        </p:nvSpPr>
        <p:spPr>
          <a:xfrm>
            <a:off x="4858634" y="3446619"/>
            <a:ext cx="2016030" cy="369332"/>
          </a:xfrm>
          <a:prstGeom prst="rect">
            <a:avLst/>
          </a:prstGeom>
          <a:noFill/>
        </p:spPr>
        <p:txBody>
          <a:bodyPr wrap="square">
            <a:spAutoFit/>
          </a:bodyPr>
          <a:lstStyle/>
          <a:p>
            <a:r>
              <a:rPr lang="en-IN" dirty="0"/>
              <a:t>Data Preprocessing</a:t>
            </a:r>
          </a:p>
        </p:txBody>
      </p:sp>
      <p:sp>
        <p:nvSpPr>
          <p:cNvPr id="42" name="TextBox 41">
            <a:extLst>
              <a:ext uri="{FF2B5EF4-FFF2-40B4-BE49-F238E27FC236}">
                <a16:creationId xmlns:a16="http://schemas.microsoft.com/office/drawing/2014/main" id="{ED0F63FE-E2D6-BB9A-7E39-275D7EDE7762}"/>
              </a:ext>
            </a:extLst>
          </p:cNvPr>
          <p:cNvSpPr txBox="1"/>
          <p:nvPr/>
        </p:nvSpPr>
        <p:spPr>
          <a:xfrm>
            <a:off x="7316963" y="3470342"/>
            <a:ext cx="1383644" cy="369332"/>
          </a:xfrm>
          <a:prstGeom prst="rect">
            <a:avLst/>
          </a:prstGeom>
          <a:noFill/>
        </p:spPr>
        <p:txBody>
          <a:bodyPr wrap="square">
            <a:spAutoFit/>
          </a:bodyPr>
          <a:lstStyle/>
          <a:p>
            <a:r>
              <a:rPr lang="en-IN" dirty="0"/>
              <a:t>ML model</a:t>
            </a:r>
          </a:p>
        </p:txBody>
      </p:sp>
      <p:sp>
        <p:nvSpPr>
          <p:cNvPr id="44" name="TextBox 43">
            <a:extLst>
              <a:ext uri="{FF2B5EF4-FFF2-40B4-BE49-F238E27FC236}">
                <a16:creationId xmlns:a16="http://schemas.microsoft.com/office/drawing/2014/main" id="{5D3FA02F-19B4-9361-76FE-572D74C38F3D}"/>
              </a:ext>
            </a:extLst>
          </p:cNvPr>
          <p:cNvSpPr txBox="1"/>
          <p:nvPr/>
        </p:nvSpPr>
        <p:spPr>
          <a:xfrm>
            <a:off x="10014377" y="6140212"/>
            <a:ext cx="2115126" cy="369332"/>
          </a:xfrm>
          <a:prstGeom prst="rect">
            <a:avLst/>
          </a:prstGeom>
          <a:noFill/>
        </p:spPr>
        <p:txBody>
          <a:bodyPr wrap="square">
            <a:spAutoFit/>
          </a:bodyPr>
          <a:lstStyle/>
          <a:p>
            <a:r>
              <a:rPr lang="en-IN" dirty="0"/>
              <a:t>Alert</a:t>
            </a:r>
          </a:p>
        </p:txBody>
      </p:sp>
      <p:sp>
        <p:nvSpPr>
          <p:cNvPr id="46" name="TextBox 45">
            <a:extLst>
              <a:ext uri="{FF2B5EF4-FFF2-40B4-BE49-F238E27FC236}">
                <a16:creationId xmlns:a16="http://schemas.microsoft.com/office/drawing/2014/main" id="{B833C7FD-7B9B-85B8-EFB2-C1E93C45119C}"/>
              </a:ext>
            </a:extLst>
          </p:cNvPr>
          <p:cNvSpPr txBox="1"/>
          <p:nvPr/>
        </p:nvSpPr>
        <p:spPr>
          <a:xfrm>
            <a:off x="7316963" y="6259183"/>
            <a:ext cx="1817205" cy="369332"/>
          </a:xfrm>
          <a:prstGeom prst="rect">
            <a:avLst/>
          </a:prstGeom>
          <a:noFill/>
        </p:spPr>
        <p:txBody>
          <a:bodyPr wrap="square">
            <a:spAutoFit/>
          </a:bodyPr>
          <a:lstStyle/>
          <a:p>
            <a:r>
              <a:rPr lang="en-IN" dirty="0"/>
              <a:t>Location via SMS</a:t>
            </a:r>
          </a:p>
        </p:txBody>
      </p:sp>
      <p:sp>
        <p:nvSpPr>
          <p:cNvPr id="47" name="TextBox 46">
            <a:extLst>
              <a:ext uri="{FF2B5EF4-FFF2-40B4-BE49-F238E27FC236}">
                <a16:creationId xmlns:a16="http://schemas.microsoft.com/office/drawing/2014/main" id="{34D83BD4-D182-2A2B-1DA4-1E4137B93ED9}"/>
              </a:ext>
            </a:extLst>
          </p:cNvPr>
          <p:cNvSpPr txBox="1"/>
          <p:nvPr/>
        </p:nvSpPr>
        <p:spPr>
          <a:xfrm>
            <a:off x="4166956" y="6225246"/>
            <a:ext cx="3447095" cy="369332"/>
          </a:xfrm>
          <a:prstGeom prst="rect">
            <a:avLst/>
          </a:prstGeom>
          <a:noFill/>
        </p:spPr>
        <p:txBody>
          <a:bodyPr wrap="square" rtlCol="0">
            <a:spAutoFit/>
          </a:bodyPr>
          <a:lstStyle/>
          <a:p>
            <a:r>
              <a:rPr lang="en-IN" dirty="0"/>
              <a:t>USER INTERFACE</a:t>
            </a:r>
          </a:p>
        </p:txBody>
      </p:sp>
      <p:pic>
        <p:nvPicPr>
          <p:cNvPr id="49" name="Picture 48">
            <a:extLst>
              <a:ext uri="{FF2B5EF4-FFF2-40B4-BE49-F238E27FC236}">
                <a16:creationId xmlns:a16="http://schemas.microsoft.com/office/drawing/2014/main" id="{6B61061A-6034-5BD5-4A98-78B7E22379E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08785" y="5891181"/>
            <a:ext cx="368002" cy="368002"/>
          </a:xfrm>
          <a:prstGeom prst="rect">
            <a:avLst/>
          </a:prstGeom>
        </p:spPr>
      </p:pic>
    </p:spTree>
    <p:extLst>
      <p:ext uri="{BB962C8B-B14F-4D97-AF65-F5344CB8AC3E}">
        <p14:creationId xmlns:p14="http://schemas.microsoft.com/office/powerpoint/2010/main" val="965517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4BEA1-B672-A515-75A6-731441CBF139}"/>
              </a:ext>
            </a:extLst>
          </p:cNvPr>
          <p:cNvSpPr>
            <a:spLocks noGrp="1"/>
          </p:cNvSpPr>
          <p:nvPr>
            <p:ph type="title"/>
          </p:nvPr>
        </p:nvSpPr>
        <p:spPr/>
        <p:txBody>
          <a:bodyPr/>
          <a:lstStyle/>
          <a:p>
            <a:r>
              <a:rPr lang="en-US" sz="4400" dirty="0"/>
              <a:t> </a:t>
            </a:r>
            <a:r>
              <a:rPr lang="en-US" sz="2800" b="1" kern="100" dirty="0">
                <a:latin typeface="Times New Roman" panose="02020603050405020304" pitchFamily="18" charset="0"/>
                <a:ea typeface="Calibri" panose="020F0502020204030204" pitchFamily="34" charset="0"/>
                <a:cs typeface="Times New Roman" panose="02020603050405020304" pitchFamily="18" charset="0"/>
              </a:rPr>
              <a:t>Use Cases </a:t>
            </a:r>
            <a:endParaRPr lang="en-IN" sz="2800" b="1" kern="1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888C409-9186-2436-29C2-DD5978A64BE3}"/>
              </a:ext>
            </a:extLst>
          </p:cNvPr>
          <p:cNvSpPr>
            <a:spLocks noGrp="1"/>
          </p:cNvSpPr>
          <p:nvPr>
            <p:ph idx="1"/>
          </p:nvPr>
        </p:nvSpPr>
        <p:spPr/>
        <p:txBody>
          <a:bodyPr/>
          <a:lstStyle/>
          <a:p>
            <a:pPr marL="342900" indent="-342900">
              <a:lnSpc>
                <a:spcPct val="107000"/>
              </a:lnSpc>
              <a:spcAft>
                <a:spcPts val="800"/>
              </a:spcAft>
              <a:buFont typeface="Arial" panose="020B0604020202020204" pitchFamily="34" charset="0"/>
              <a:buChar char="•"/>
            </a:pPr>
            <a:r>
              <a:rPr lang="en-IN" sz="2800" b="1" kern="100" dirty="0">
                <a:effectLst/>
                <a:latin typeface="Times New Roman" panose="02020603050405020304" pitchFamily="18" charset="0"/>
                <a:ea typeface="Calibri" panose="020F0502020204030204" pitchFamily="34" charset="0"/>
                <a:cs typeface="Times New Roman" panose="02020603050405020304" pitchFamily="18" charset="0"/>
              </a:rPr>
              <a:t>Conveyor Reliability</a:t>
            </a:r>
          </a:p>
          <a:p>
            <a:pPr marL="342900" indent="-342900">
              <a:lnSpc>
                <a:spcPct val="107000"/>
              </a:lnSpc>
              <a:spcAft>
                <a:spcPts val="800"/>
              </a:spcAft>
              <a:buFont typeface="Arial" panose="020B0604020202020204" pitchFamily="34" charset="0"/>
              <a:buChar char="•"/>
            </a:pPr>
            <a:r>
              <a:rPr lang="en-IN" sz="2800" b="1" kern="100" dirty="0">
                <a:effectLst/>
                <a:latin typeface="Times New Roman" panose="02020603050405020304" pitchFamily="18" charset="0"/>
                <a:ea typeface="Calibri" panose="020F0502020204030204" pitchFamily="34" charset="0"/>
                <a:cs typeface="Times New Roman" panose="02020603050405020304" pitchFamily="18" charset="0"/>
              </a:rPr>
              <a:t>Safety Improvement</a:t>
            </a:r>
          </a:p>
          <a:p>
            <a:pPr marL="342900" indent="-342900">
              <a:lnSpc>
                <a:spcPct val="107000"/>
              </a:lnSpc>
              <a:spcAft>
                <a:spcPts val="800"/>
              </a:spcAft>
              <a:buFont typeface="Arial" panose="020B0604020202020204" pitchFamily="34" charset="0"/>
              <a:buChar char="•"/>
            </a:pPr>
            <a:r>
              <a:rPr lang="en-IN" sz="2800" b="1" kern="100" dirty="0">
                <a:effectLst/>
                <a:latin typeface="Times New Roman" panose="02020603050405020304" pitchFamily="18" charset="0"/>
                <a:ea typeface="Calibri" panose="020F0502020204030204" pitchFamily="34" charset="0"/>
                <a:cs typeface="Times New Roman" panose="02020603050405020304" pitchFamily="18" charset="0"/>
              </a:rPr>
              <a:t>Cost Reduction</a:t>
            </a:r>
          </a:p>
          <a:p>
            <a:pPr marL="342900" indent="-342900">
              <a:lnSpc>
                <a:spcPct val="107000"/>
              </a:lnSpc>
              <a:spcAft>
                <a:spcPts val="800"/>
              </a:spcAft>
              <a:buFont typeface="Arial" panose="020B0604020202020204" pitchFamily="34" charset="0"/>
              <a:buChar char="•"/>
            </a:pPr>
            <a:r>
              <a:rPr lang="en-IN" sz="2800" b="1" kern="100" dirty="0">
                <a:effectLst/>
                <a:latin typeface="Times New Roman" panose="02020603050405020304" pitchFamily="18" charset="0"/>
                <a:ea typeface="Calibri" panose="020F0502020204030204" pitchFamily="34" charset="0"/>
                <a:cs typeface="Times New Roman" panose="02020603050405020304" pitchFamily="18" charset="0"/>
              </a:rPr>
              <a:t>Remote Monitoring</a:t>
            </a:r>
            <a:endParaRPr lang="en-IN" sz="2000" dirty="0">
              <a:latin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1447089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18FD5-C77D-2503-E242-4568DDFEF26D}"/>
              </a:ext>
            </a:extLst>
          </p:cNvPr>
          <p:cNvSpPr>
            <a:spLocks noGrp="1"/>
          </p:cNvSpPr>
          <p:nvPr>
            <p:ph type="title"/>
          </p:nvPr>
        </p:nvSpPr>
        <p:spPr/>
        <p:txBody>
          <a:bodyPr/>
          <a:lstStyle/>
          <a:p>
            <a:r>
              <a:rPr lang="en-IN" dirty="0">
                <a:latin typeface="+mn-lt"/>
              </a:rPr>
              <a:t>Dependencies / Show stoppers</a:t>
            </a:r>
          </a:p>
        </p:txBody>
      </p:sp>
      <p:sp>
        <p:nvSpPr>
          <p:cNvPr id="3" name="Content Placeholder 2">
            <a:extLst>
              <a:ext uri="{FF2B5EF4-FFF2-40B4-BE49-F238E27FC236}">
                <a16:creationId xmlns:a16="http://schemas.microsoft.com/office/drawing/2014/main" id="{00C81523-5701-C681-389A-6AF65D41BEA5}"/>
              </a:ext>
            </a:extLst>
          </p:cNvPr>
          <p:cNvSpPr>
            <a:spLocks noGrp="1"/>
          </p:cNvSpPr>
          <p:nvPr>
            <p:ph idx="1"/>
          </p:nvPr>
        </p:nvSpPr>
        <p:spPr/>
        <p:txBody>
          <a:bodyPr>
            <a:normAutofit fontScale="77500" lnSpcReduction="20000"/>
          </a:bodyPr>
          <a:lstStyle/>
          <a:p>
            <a:pPr>
              <a:lnSpc>
                <a:spcPct val="107000"/>
              </a:lnSpc>
              <a:spcAft>
                <a:spcPts val="800"/>
              </a:spcAft>
            </a:pPr>
            <a:r>
              <a:rPr lang="en-IN" sz="2800" b="1" kern="100" dirty="0">
                <a:effectLst/>
                <a:latin typeface="Times New Roman" panose="02020603050405020304" pitchFamily="18" charset="0"/>
                <a:ea typeface="Calibri" panose="020F0502020204030204" pitchFamily="34" charset="0"/>
                <a:cs typeface="Times New Roman" panose="02020603050405020304" pitchFamily="18" charset="0"/>
              </a:rPr>
              <a:t>Generatio</a:t>
            </a:r>
            <a:r>
              <a:rPr lang="en-IN" sz="2800" b="1" kern="100" dirty="0">
                <a:latin typeface="Times New Roman" panose="02020603050405020304" pitchFamily="18" charset="0"/>
                <a:ea typeface="Calibri" panose="020F0502020204030204" pitchFamily="34" charset="0"/>
                <a:cs typeface="Times New Roman" panose="02020603050405020304" pitchFamily="18" charset="0"/>
              </a:rPr>
              <a:t>n of Sensor Data</a:t>
            </a:r>
            <a:r>
              <a:rPr lang="en-IN" sz="2800" kern="100" dirty="0">
                <a:latin typeface="Times New Roman" panose="02020603050405020304" pitchFamily="18" charset="0"/>
                <a:ea typeface="Calibri" panose="020F0502020204030204" pitchFamily="34" charset="0"/>
                <a:cs typeface="Times New Roman" panose="02020603050405020304" pitchFamily="18" charset="0"/>
              </a:rPr>
              <a:t>: The final product depends on the deployment and availability of sensors to measure the parameters and generate data for the model.</a:t>
            </a:r>
            <a:endParaRPr lang="en-IN" sz="28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800" b="1" kern="100" dirty="0">
                <a:effectLst/>
                <a:latin typeface="Times New Roman" panose="02020603050405020304" pitchFamily="18" charset="0"/>
                <a:ea typeface="Calibri" panose="020F0502020204030204" pitchFamily="34" charset="0"/>
                <a:cs typeface="Times New Roman" panose="02020603050405020304" pitchFamily="18" charset="0"/>
              </a:rPr>
              <a:t>Historical Data</a:t>
            </a: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 Machine learning models used for predictive maintenance depend on historical data that includes both instances of pulley failures and normal operation. </a:t>
            </a:r>
          </a:p>
          <a:p>
            <a:pPr>
              <a:lnSpc>
                <a:spcPct val="107000"/>
              </a:lnSpc>
              <a:spcAft>
                <a:spcPts val="800"/>
              </a:spcAft>
            </a:pPr>
            <a:r>
              <a:rPr lang="en-IN" sz="2800" b="1" kern="100" dirty="0">
                <a:effectLst/>
                <a:latin typeface="Times New Roman" panose="02020603050405020304" pitchFamily="18" charset="0"/>
                <a:ea typeface="Calibri" panose="020F0502020204030204" pitchFamily="34" charset="0"/>
                <a:cs typeface="Times New Roman" panose="02020603050405020304" pitchFamily="18" charset="0"/>
              </a:rPr>
              <a:t>Camera Systems</a:t>
            </a: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 For monitoring </a:t>
            </a:r>
            <a:r>
              <a:rPr lang="en-IN" kern="100" dirty="0">
                <a:latin typeface="Times New Roman" panose="02020603050405020304" pitchFamily="18" charset="0"/>
                <a:ea typeface="Calibri" panose="020F0502020204030204" pitchFamily="34" charset="0"/>
                <a:cs typeface="Times New Roman" panose="02020603050405020304" pitchFamily="18" charset="0"/>
              </a:rPr>
              <a:t>cracks and foreign residue contamination </a:t>
            </a: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CCD cameras, the availability and proper functioning of camera systems are necessary dependencies.</a:t>
            </a:r>
          </a:p>
          <a:p>
            <a:pPr>
              <a:lnSpc>
                <a:spcPct val="107000"/>
              </a:lnSpc>
              <a:spcAft>
                <a:spcPts val="800"/>
              </a:spcAft>
            </a:pPr>
            <a:r>
              <a:rPr lang="en-IN" sz="2800" b="1" kern="100" dirty="0">
                <a:effectLst/>
                <a:latin typeface="Times New Roman" panose="02020603050405020304" pitchFamily="18" charset="0"/>
                <a:ea typeface="Calibri" panose="020F0502020204030204" pitchFamily="34" charset="0"/>
                <a:cs typeface="Times New Roman" panose="02020603050405020304" pitchFamily="18" charset="0"/>
              </a:rPr>
              <a:t>Maintenance Teams</a:t>
            </a: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 Effective response to maintenance alerts depends on the availability and competence of maintenance teams capable of addressing issues promptly.</a:t>
            </a:r>
          </a:p>
          <a:p>
            <a:endParaRPr lang="en-IN" dirty="0"/>
          </a:p>
        </p:txBody>
      </p:sp>
    </p:spTree>
    <p:extLst>
      <p:ext uri="{BB962C8B-B14F-4D97-AF65-F5344CB8AC3E}">
        <p14:creationId xmlns:p14="http://schemas.microsoft.com/office/powerpoint/2010/main" val="3605928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DC8CE-941B-741E-44E7-3C99617BB234}"/>
              </a:ext>
            </a:extLst>
          </p:cNvPr>
          <p:cNvSpPr>
            <a:spLocks noGrp="1"/>
          </p:cNvSpPr>
          <p:nvPr>
            <p:ph type="title"/>
          </p:nvPr>
        </p:nvSpPr>
        <p:spPr>
          <a:xfrm>
            <a:off x="838200" y="365126"/>
            <a:ext cx="10515600" cy="728384"/>
          </a:xfrm>
        </p:spPr>
        <p:txBody>
          <a:bodyPr/>
          <a:lstStyle/>
          <a:p>
            <a:r>
              <a:rPr lang="en-IN" dirty="0">
                <a:latin typeface="+mn-lt"/>
              </a:rPr>
              <a:t>Functionality</a:t>
            </a:r>
          </a:p>
        </p:txBody>
      </p:sp>
      <p:sp>
        <p:nvSpPr>
          <p:cNvPr id="3" name="Content Placeholder 2">
            <a:extLst>
              <a:ext uri="{FF2B5EF4-FFF2-40B4-BE49-F238E27FC236}">
                <a16:creationId xmlns:a16="http://schemas.microsoft.com/office/drawing/2014/main" id="{618988E3-54FF-EFC0-855E-0E6810E323A6}"/>
              </a:ext>
            </a:extLst>
          </p:cNvPr>
          <p:cNvSpPr>
            <a:spLocks noGrp="1"/>
          </p:cNvSpPr>
          <p:nvPr>
            <p:ph idx="1"/>
          </p:nvPr>
        </p:nvSpPr>
        <p:spPr>
          <a:xfrm>
            <a:off x="216816" y="1093510"/>
            <a:ext cx="11792932" cy="5552387"/>
          </a:xfrm>
        </p:spPr>
        <p:txBody>
          <a:bodyPr>
            <a:normAutofit fontScale="70000" lnSpcReduction="20000"/>
          </a:bodyPr>
          <a:lstStyle/>
          <a:p>
            <a:pPr algn="l">
              <a:buFont typeface="+mj-lt"/>
              <a:buAutoNum type="arabicPeriod"/>
            </a:pPr>
            <a:r>
              <a:rPr lang="en-IN" b="1" i="0" dirty="0">
                <a:effectLst/>
                <a:latin typeface="Söhne"/>
              </a:rPr>
              <a:t>Data Analysis Parameters:</a:t>
            </a:r>
            <a:endParaRPr lang="en-IN" b="0" i="0" dirty="0">
              <a:effectLst/>
              <a:latin typeface="Söhne"/>
            </a:endParaRPr>
          </a:p>
          <a:p>
            <a:pPr marL="457200" lvl="1" indent="0" algn="l">
              <a:buNone/>
            </a:pPr>
            <a:r>
              <a:rPr lang="en-IN" b="1" i="0" dirty="0">
                <a:effectLst/>
                <a:latin typeface="Söhne"/>
              </a:rPr>
              <a:t>Pulley Type, Alignment ,Belt Tension, Belt Width, Lagging Type, Temperature, Vibrations, , Oil Contamination, Foreign Residue Contamination, Humidity  , Elapsed Time since Last Servicing, Belt Length, Cracks(pulley), No of Grooves:</a:t>
            </a:r>
            <a:r>
              <a:rPr lang="en-IN" b="0" i="0" dirty="0">
                <a:effectLst/>
                <a:latin typeface="Söhne"/>
              </a:rPr>
              <a:t> The inclusion of these parameters indicates a thorough understanding of the factors influencing pulley system health. </a:t>
            </a:r>
            <a:r>
              <a:rPr lang="en-IN" b="0" i="0" dirty="0" err="1">
                <a:effectLst/>
                <a:latin typeface="Söhne"/>
              </a:rPr>
              <a:t>Analyzing</a:t>
            </a:r>
            <a:r>
              <a:rPr lang="en-IN" b="0" i="0" dirty="0">
                <a:effectLst/>
                <a:latin typeface="Söhne"/>
              </a:rPr>
              <a:t> these parameters provides a holistic view of the system's condition, enhancing the accuracy of failure predictions.</a:t>
            </a:r>
          </a:p>
          <a:p>
            <a:pPr algn="l">
              <a:buFont typeface="+mj-lt"/>
              <a:buAutoNum type="arabicPeriod"/>
            </a:pPr>
            <a:r>
              <a:rPr lang="en-IN" b="1" i="0" dirty="0">
                <a:effectLst/>
                <a:latin typeface="Söhne"/>
              </a:rPr>
              <a:t>Camera Integration:</a:t>
            </a:r>
            <a:endParaRPr lang="en-IN" b="0" i="0" dirty="0">
              <a:effectLst/>
              <a:latin typeface="Söhne"/>
            </a:endParaRPr>
          </a:p>
          <a:p>
            <a:pPr marL="457200" lvl="1" indent="0" algn="l">
              <a:buNone/>
            </a:pPr>
            <a:r>
              <a:rPr lang="en-IN" b="1" dirty="0">
                <a:latin typeface="Söhne"/>
              </a:rPr>
              <a:t>Cracks on the Conveyer Belt and Foreign Residue Contamination </a:t>
            </a:r>
            <a:r>
              <a:rPr lang="en-IN" b="1" i="0" dirty="0">
                <a:effectLst/>
                <a:latin typeface="Söhne"/>
              </a:rPr>
              <a:t>:</a:t>
            </a:r>
            <a:r>
              <a:rPr lang="en-IN" b="0" i="0" dirty="0">
                <a:effectLst/>
                <a:latin typeface="Söhne"/>
              </a:rPr>
              <a:t> Integrating cameras for predicting cracks </a:t>
            </a:r>
            <a:r>
              <a:rPr lang="en-IN" dirty="0">
                <a:latin typeface="Söhne"/>
              </a:rPr>
              <a:t>on the conveyer belt</a:t>
            </a:r>
            <a:r>
              <a:rPr lang="en-IN" b="0" i="0" dirty="0">
                <a:effectLst/>
                <a:latin typeface="Söhne"/>
              </a:rPr>
              <a:t> and abnormal conditions such as foreign residue through visual data can serve as a valuable early warning system, allowing for timely intervention.</a:t>
            </a:r>
          </a:p>
          <a:p>
            <a:pPr algn="l">
              <a:buFont typeface="+mj-lt"/>
              <a:buAutoNum type="arabicPeriod"/>
            </a:pPr>
            <a:r>
              <a:rPr lang="en-IN" b="1" i="0" dirty="0">
                <a:effectLst/>
                <a:latin typeface="Söhne"/>
              </a:rPr>
              <a:t>Machine Learning Models:</a:t>
            </a:r>
            <a:endParaRPr lang="en-IN" b="0" i="0" dirty="0">
              <a:effectLst/>
              <a:latin typeface="Söhne"/>
            </a:endParaRPr>
          </a:p>
          <a:p>
            <a:pPr marL="457200" lvl="1" indent="0" algn="l">
              <a:buNone/>
            </a:pPr>
            <a:r>
              <a:rPr lang="en-IN" b="1" i="0" dirty="0">
                <a:effectLst/>
                <a:latin typeface="Söhne"/>
              </a:rPr>
              <a:t>Training on Historical Data:</a:t>
            </a:r>
            <a:r>
              <a:rPr lang="en-IN" b="0" i="0" dirty="0">
                <a:effectLst/>
                <a:latin typeface="Söhne"/>
              </a:rPr>
              <a:t> The use of machine learning models trained on historical data, encompassing both failures and non-failures, is a key strength. This approach enables the models to learn patterns and trends, enhancing their ability to predict pulley failures in real-time accurately.</a:t>
            </a:r>
          </a:p>
          <a:p>
            <a:pPr algn="l">
              <a:buFont typeface="+mj-lt"/>
              <a:buAutoNum type="arabicPeriod"/>
            </a:pPr>
            <a:r>
              <a:rPr lang="en-IN" b="1" i="0" dirty="0">
                <a:effectLst/>
                <a:latin typeface="Söhne"/>
              </a:rPr>
              <a:t>Maintenance Alerts:</a:t>
            </a:r>
            <a:endParaRPr lang="en-IN" b="0" i="0" dirty="0">
              <a:effectLst/>
              <a:latin typeface="Söhne"/>
            </a:endParaRPr>
          </a:p>
          <a:p>
            <a:pPr marL="457200" lvl="1" indent="0" algn="l">
              <a:buNone/>
            </a:pPr>
            <a:r>
              <a:rPr lang="en-IN" b="1" i="0" dirty="0">
                <a:effectLst/>
                <a:latin typeface="Söhne"/>
              </a:rPr>
              <a:t>SMS Notifications:</a:t>
            </a:r>
            <a:r>
              <a:rPr lang="en-IN" b="0" i="0" dirty="0">
                <a:effectLst/>
                <a:latin typeface="Söhne"/>
              </a:rPr>
              <a:t> The inclusion of predefined thresholds for triggering maintenance alerts is a crucial feature. This ensures that maintenance teams are notified via </a:t>
            </a:r>
            <a:r>
              <a:rPr lang="en-IN" b="1" i="0" dirty="0">
                <a:effectLst/>
                <a:latin typeface="Söhne"/>
              </a:rPr>
              <a:t>SMS</a:t>
            </a:r>
            <a:r>
              <a:rPr lang="en-IN" b="0" i="0" dirty="0">
                <a:effectLst/>
                <a:latin typeface="Söhne"/>
              </a:rPr>
              <a:t> when the system is approaching a critical state, enabling timely preventive actions.</a:t>
            </a:r>
          </a:p>
          <a:p>
            <a:pPr marL="457200" lvl="1" indent="0" algn="l">
              <a:buNone/>
            </a:pPr>
            <a:r>
              <a:rPr lang="en-IN" b="1" i="0" dirty="0">
                <a:effectLst/>
                <a:latin typeface="Söhne"/>
              </a:rPr>
              <a:t>Location Labels:</a:t>
            </a:r>
            <a:r>
              <a:rPr lang="en-IN" b="0" i="0" dirty="0">
                <a:effectLst/>
                <a:latin typeface="Söhne"/>
              </a:rPr>
              <a:t> The provision of location labels in maintenance alerts is a thoughtful addition. This feature facilitates quick and efficient addressing of the identified issues, as maintenance teams can pinpoint the exact location of the problematic pulley on the 2D map with the coordinates and the sector in which the pulley is present in.</a:t>
            </a:r>
          </a:p>
          <a:p>
            <a:pPr algn="l">
              <a:buFont typeface="+mj-lt"/>
              <a:buAutoNum type="arabicPeriod"/>
            </a:pPr>
            <a:r>
              <a:rPr lang="en-IN" b="1" i="0" dirty="0">
                <a:effectLst/>
                <a:latin typeface="Söhne"/>
              </a:rPr>
              <a:t>2D Map Integration:</a:t>
            </a:r>
            <a:endParaRPr lang="en-IN" b="0" i="0" dirty="0">
              <a:effectLst/>
              <a:latin typeface="Söhne"/>
            </a:endParaRPr>
          </a:p>
          <a:p>
            <a:pPr marL="457200" lvl="1" indent="0" algn="l">
              <a:buNone/>
            </a:pPr>
            <a:r>
              <a:rPr lang="en-IN" b="1" i="0" dirty="0">
                <a:effectLst/>
                <a:latin typeface="Söhne"/>
              </a:rPr>
              <a:t>Exact Position Pinpointing:</a:t>
            </a:r>
            <a:r>
              <a:rPr lang="en-IN" b="0" i="0" dirty="0">
                <a:effectLst/>
                <a:latin typeface="Söhne"/>
              </a:rPr>
              <a:t> The use of a 2D map to pinpoint the exact position of pulleys adds a practical dimension to the application. This visual representation aids maintenance teams in quickly identifying and reaching the specific pulley requiring attention</a:t>
            </a:r>
          </a:p>
          <a:p>
            <a:endParaRPr lang="en-IN" dirty="0"/>
          </a:p>
        </p:txBody>
      </p:sp>
    </p:spTree>
    <p:extLst>
      <p:ext uri="{BB962C8B-B14F-4D97-AF65-F5344CB8AC3E}">
        <p14:creationId xmlns:p14="http://schemas.microsoft.com/office/powerpoint/2010/main" val="3705779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697F7-E8F9-5569-3518-A82E46FB31F3}"/>
              </a:ext>
            </a:extLst>
          </p:cNvPr>
          <p:cNvSpPr>
            <a:spLocks noGrp="1"/>
          </p:cNvSpPr>
          <p:nvPr>
            <p:ph type="title"/>
          </p:nvPr>
        </p:nvSpPr>
        <p:spPr/>
        <p:txBody>
          <a:bodyPr/>
          <a:lstStyle/>
          <a:p>
            <a:r>
              <a:rPr lang="en-IN" dirty="0">
                <a:latin typeface="+mn-lt"/>
              </a:rPr>
              <a:t>User Experience</a:t>
            </a:r>
          </a:p>
        </p:txBody>
      </p:sp>
      <p:sp>
        <p:nvSpPr>
          <p:cNvPr id="3" name="Content Placeholder 2">
            <a:extLst>
              <a:ext uri="{FF2B5EF4-FFF2-40B4-BE49-F238E27FC236}">
                <a16:creationId xmlns:a16="http://schemas.microsoft.com/office/drawing/2014/main" id="{2AA51D1A-C737-7CB4-6C60-689E30A69600}"/>
              </a:ext>
            </a:extLst>
          </p:cNvPr>
          <p:cNvSpPr>
            <a:spLocks noGrp="1"/>
          </p:cNvSpPr>
          <p:nvPr>
            <p:ph idx="1"/>
          </p:nvPr>
        </p:nvSpPr>
        <p:spPr/>
        <p:txBody>
          <a:bodyPr/>
          <a:lstStyle/>
          <a:p>
            <a:r>
              <a:rPr lang="en-IN" b="1" i="0" dirty="0">
                <a:effectLst/>
                <a:latin typeface="Söhne"/>
              </a:rPr>
              <a:t>User-Friendly Interface</a:t>
            </a:r>
          </a:p>
          <a:p>
            <a:r>
              <a:rPr lang="en-IN" b="1" i="0" dirty="0">
                <a:effectLst/>
                <a:latin typeface="Söhne"/>
              </a:rPr>
              <a:t>Real-time Predictions</a:t>
            </a:r>
            <a:endParaRPr lang="en-IN" b="1" dirty="0">
              <a:latin typeface="Söhne"/>
            </a:endParaRPr>
          </a:p>
          <a:p>
            <a:r>
              <a:rPr lang="fr-FR" b="1" i="0" dirty="0">
                <a:effectLst/>
                <a:latin typeface="Söhne"/>
              </a:rPr>
              <a:t>Location Labels on 2D Ma</a:t>
            </a:r>
            <a:r>
              <a:rPr lang="en-IN" b="1" i="0" dirty="0">
                <a:effectLst/>
                <a:latin typeface="Söhne"/>
              </a:rPr>
              <a:t>p</a:t>
            </a:r>
          </a:p>
          <a:p>
            <a:r>
              <a:rPr lang="en-IN" b="1" i="0" dirty="0">
                <a:effectLst/>
                <a:latin typeface="Söhne"/>
              </a:rPr>
              <a:t>Camera Integration</a:t>
            </a:r>
            <a:endParaRPr lang="en-IN" b="1" dirty="0">
              <a:latin typeface="Söhne"/>
            </a:endParaRPr>
          </a:p>
          <a:p>
            <a:r>
              <a:rPr lang="en-IN" b="1" i="0" dirty="0">
                <a:effectLst/>
                <a:latin typeface="Söhne"/>
              </a:rPr>
              <a:t>Comprehensive Parameter Analysis</a:t>
            </a:r>
          </a:p>
          <a:p>
            <a:r>
              <a:rPr lang="en-IN" b="1" i="0" dirty="0">
                <a:effectLst/>
                <a:latin typeface="Söhne"/>
              </a:rPr>
              <a:t>Adaptability and Customization</a:t>
            </a:r>
            <a:endParaRPr lang="en-IN" dirty="0"/>
          </a:p>
        </p:txBody>
      </p:sp>
    </p:spTree>
    <p:extLst>
      <p:ext uri="{BB962C8B-B14F-4D97-AF65-F5344CB8AC3E}">
        <p14:creationId xmlns:p14="http://schemas.microsoft.com/office/powerpoint/2010/main" val="2194543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A91D1-996C-8807-58F8-328E05028027}"/>
              </a:ext>
            </a:extLst>
          </p:cNvPr>
          <p:cNvSpPr>
            <a:spLocks noGrp="1"/>
          </p:cNvSpPr>
          <p:nvPr>
            <p:ph type="title"/>
          </p:nvPr>
        </p:nvSpPr>
        <p:spPr/>
        <p:txBody>
          <a:bodyPr/>
          <a:lstStyle/>
          <a:p>
            <a:r>
              <a:rPr lang="en-IN" dirty="0">
                <a:latin typeface="+mn-lt"/>
              </a:rPr>
              <a:t>Market readiness</a:t>
            </a:r>
          </a:p>
        </p:txBody>
      </p:sp>
      <p:sp>
        <p:nvSpPr>
          <p:cNvPr id="3" name="Content Placeholder 2">
            <a:extLst>
              <a:ext uri="{FF2B5EF4-FFF2-40B4-BE49-F238E27FC236}">
                <a16:creationId xmlns:a16="http://schemas.microsoft.com/office/drawing/2014/main" id="{C4BDFB4D-A7A7-87BA-08A2-122EEEEB17E2}"/>
              </a:ext>
            </a:extLst>
          </p:cNvPr>
          <p:cNvSpPr>
            <a:spLocks noGrp="1"/>
          </p:cNvSpPr>
          <p:nvPr>
            <p:ph idx="1"/>
          </p:nvPr>
        </p:nvSpPr>
        <p:spPr/>
        <p:txBody>
          <a:bodyPr>
            <a:normAutofit fontScale="92500" lnSpcReduction="20000"/>
          </a:bodyPr>
          <a:lstStyle/>
          <a:p>
            <a:pPr algn="l">
              <a:buFont typeface="+mj-lt"/>
              <a:buAutoNum type="arabicPeriod"/>
            </a:pPr>
            <a:r>
              <a:rPr lang="en-IN" b="1" i="0" dirty="0">
                <a:effectLst/>
                <a:latin typeface="Söhne"/>
              </a:rPr>
              <a:t>Industry Relevance:</a:t>
            </a:r>
            <a:endParaRPr lang="en-IN" b="0" i="0" dirty="0">
              <a:effectLst/>
              <a:latin typeface="Söhne"/>
            </a:endParaRPr>
          </a:p>
          <a:p>
            <a:pPr marL="457200" lvl="1" indent="0" algn="l">
              <a:buNone/>
            </a:pPr>
            <a:r>
              <a:rPr lang="en-IN" b="0" i="0" dirty="0">
                <a:effectLst/>
                <a:latin typeface="Söhne"/>
              </a:rPr>
              <a:t>The idea addresses a critical need in heavy industries and mining, where pulley systems play a vital role. Given the potential cost savings and operational efficiency improvements, there is likely to be a strong demand for such a specialized predictive maintenance solution.</a:t>
            </a:r>
          </a:p>
          <a:p>
            <a:pPr algn="l">
              <a:buFont typeface="+mj-lt"/>
              <a:buAutoNum type="arabicPeriod"/>
            </a:pPr>
            <a:r>
              <a:rPr lang="en-IN" b="1" i="0" dirty="0">
                <a:effectLst/>
                <a:latin typeface="Söhne"/>
              </a:rPr>
              <a:t>Technological Maturity:</a:t>
            </a:r>
            <a:endParaRPr lang="en-IN" b="0" i="0" dirty="0">
              <a:effectLst/>
              <a:latin typeface="Söhne"/>
            </a:endParaRPr>
          </a:p>
          <a:p>
            <a:pPr marL="457200" lvl="1" indent="0" algn="l">
              <a:buNone/>
            </a:pPr>
            <a:r>
              <a:rPr lang="en-IN" b="0" i="0" dirty="0">
                <a:effectLst/>
                <a:latin typeface="Söhne"/>
              </a:rPr>
              <a:t>The integration of machine learning models, sensor data, and camera technology suggests a technologically advanced solution. If the underlying technologies are mature and proven, the market is more likely to accept and adopt the application.</a:t>
            </a:r>
          </a:p>
          <a:p>
            <a:pPr algn="l">
              <a:buFont typeface="+mj-lt"/>
              <a:buAutoNum type="arabicPeriod"/>
            </a:pPr>
            <a:r>
              <a:rPr lang="en-IN" b="1" i="0" dirty="0">
                <a:effectLst/>
                <a:latin typeface="Söhne"/>
              </a:rPr>
              <a:t>Data Availability:</a:t>
            </a:r>
            <a:endParaRPr lang="en-IN" b="0" i="0" dirty="0">
              <a:effectLst/>
              <a:latin typeface="Söhne"/>
            </a:endParaRPr>
          </a:p>
          <a:p>
            <a:pPr marL="457200" lvl="1" indent="0" algn="l">
              <a:buNone/>
            </a:pPr>
            <a:r>
              <a:rPr lang="en-IN" b="0" i="0" dirty="0">
                <a:effectLst/>
                <a:latin typeface="Söhne"/>
              </a:rPr>
              <a:t>The success of predictive maintenance relies on historical data. If the industry has accessible and reliable historical data for training machine learning models, it enhances the application's effectiveness. However, challenges may arise in industries where such data is limited.</a:t>
            </a:r>
          </a:p>
          <a:p>
            <a:pPr marL="0" indent="0">
              <a:buNone/>
            </a:pPr>
            <a:endParaRPr lang="en-IN" dirty="0"/>
          </a:p>
        </p:txBody>
      </p:sp>
    </p:spTree>
    <p:extLst>
      <p:ext uri="{BB962C8B-B14F-4D97-AF65-F5344CB8AC3E}">
        <p14:creationId xmlns:p14="http://schemas.microsoft.com/office/powerpoint/2010/main" val="15736584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TotalTime>
  <Words>1300</Words>
  <Application>Microsoft Office PowerPoint</Application>
  <PresentationFormat>Widescreen</PresentationFormat>
  <Paragraphs>136</Paragraphs>
  <Slides>26</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AngsanaUPC</vt:lpstr>
      <vt:lpstr>Arial</vt:lpstr>
      <vt:lpstr>Calibri</vt:lpstr>
      <vt:lpstr>Calibri Light</vt:lpstr>
      <vt:lpstr>Franklin Gothic</vt:lpstr>
      <vt:lpstr>Libre Franklin</vt:lpstr>
      <vt:lpstr>Söhne</vt:lpstr>
      <vt:lpstr>Times New Roman</vt:lpstr>
      <vt:lpstr>Office Theme</vt:lpstr>
      <vt:lpstr>Basic Details of the Team and Problem Statement</vt:lpstr>
      <vt:lpstr>Idea/Prototype </vt:lpstr>
      <vt:lpstr>Tech Stack</vt:lpstr>
      <vt:lpstr>Architecture</vt:lpstr>
      <vt:lpstr> Use Cases </vt:lpstr>
      <vt:lpstr>Dependencies / Show stoppers</vt:lpstr>
      <vt:lpstr>Functionality</vt:lpstr>
      <vt:lpstr>User Experience</vt:lpstr>
      <vt:lpstr>Market readiness</vt:lpstr>
      <vt:lpstr>Potential Impact </vt:lpstr>
      <vt:lpstr>Future scope</vt:lpstr>
      <vt:lpstr>Models used</vt:lpstr>
      <vt:lpstr>Support vector machine classifier</vt:lpstr>
      <vt:lpstr>Xg boost</vt:lpstr>
      <vt:lpstr>Random Forest </vt:lpstr>
      <vt:lpstr>PowerPoint Presentation</vt:lpstr>
      <vt:lpstr>Why CCD?</vt:lpstr>
      <vt:lpstr>Location of Camera</vt:lpstr>
      <vt:lpstr>Accuracy using camera</vt:lpstr>
      <vt:lpstr>Login Page</vt:lpstr>
      <vt:lpstr>Home Page Screenshot</vt:lpstr>
      <vt:lpstr>Dashboard Page</vt:lpstr>
      <vt:lpstr>Pulley feed</vt:lpstr>
      <vt:lpstr>Alerts and Notifications</vt:lpstr>
      <vt:lpstr>2D Map of pulley location</vt:lpstr>
      <vt:lpstr>Team Member Details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Details of the Team and Problem Statement</dc:title>
  <dc:creator>tanisha kulshrestha</dc:creator>
  <cp:lastModifiedBy>Ryan Roy</cp:lastModifiedBy>
  <cp:revision>3</cp:revision>
  <dcterms:created xsi:type="dcterms:W3CDTF">2023-12-20T10:44:35Z</dcterms:created>
  <dcterms:modified xsi:type="dcterms:W3CDTF">2023-12-20T12:05:24Z</dcterms:modified>
</cp:coreProperties>
</file>